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79" r:id="rId4"/>
    <p:sldId id="260" r:id="rId5"/>
    <p:sldId id="280" r:id="rId6"/>
    <p:sldId id="259" r:id="rId7"/>
    <p:sldId id="281" r:id="rId8"/>
    <p:sldId id="305" r:id="rId9"/>
    <p:sldId id="306" r:id="rId10"/>
    <p:sldId id="299" r:id="rId11"/>
    <p:sldId id="294" r:id="rId12"/>
    <p:sldId id="307" r:id="rId13"/>
    <p:sldId id="265" r:id="rId14"/>
    <p:sldId id="300" r:id="rId15"/>
    <p:sldId id="304" r:id="rId16"/>
    <p:sldId id="293" r:id="rId17"/>
    <p:sldId id="302" r:id="rId18"/>
    <p:sldId id="278" r:id="rId19"/>
    <p:sldId id="264" r:id="rId20"/>
    <p:sldId id="303" r:id="rId21"/>
    <p:sldId id="296" r:id="rId22"/>
    <p:sldId id="282" r:id="rId23"/>
    <p:sldId id="274" r:id="rId24"/>
    <p:sldId id="283" r:id="rId25"/>
    <p:sldId id="288" r:id="rId26"/>
    <p:sldId id="261" r:id="rId2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4653"/>
    <a:srgbClr val="264754"/>
    <a:srgbClr val="E76F51"/>
    <a:srgbClr val="FFFFFF"/>
    <a:srgbClr val="E9C46A"/>
    <a:srgbClr val="2A9D8F"/>
    <a:srgbClr val="418D91"/>
    <a:srgbClr val="60B4B8"/>
    <a:srgbClr val="F4A261"/>
    <a:srgbClr val="489E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37" autoAdjust="0"/>
    <p:restoredTop sz="94145" autoAdjust="0"/>
  </p:normalViewPr>
  <p:slideViewPr>
    <p:cSldViewPr snapToGrid="0">
      <p:cViewPr varScale="1">
        <p:scale>
          <a:sx n="104" d="100"/>
          <a:sy n="104" d="100"/>
        </p:scale>
        <p:origin x="540" y="102"/>
      </p:cViewPr>
      <p:guideLst/>
    </p:cSldViewPr>
  </p:slideViewPr>
  <p:notesTextViewPr>
    <p:cViewPr>
      <p:scale>
        <a:sx n="1" d="1"/>
        <a:sy n="1" d="1"/>
      </p:scale>
      <p:origin x="0" y="0"/>
    </p:cViewPr>
  </p:notesTextViewPr>
  <p:notesViewPr>
    <p:cSldViewPr snapToGrid="0">
      <p:cViewPr varScale="1">
        <p:scale>
          <a:sx n="84" d="100"/>
          <a:sy n="84" d="100"/>
        </p:scale>
        <p:origin x="382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4D7800-4360-4BD4-B3CD-D72674AEEB32}" type="datetimeFigureOut">
              <a:rPr lang="zh-TW" altLang="en-US" smtClean="0"/>
              <a:t>2023/12/26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015D85-D51A-4E64-9B27-49475A7C2F40}" type="slidenum">
              <a:rPr lang="zh-TW" altLang="en-US" smtClean="0"/>
              <a:t>‹#›</a:t>
            </a:fld>
            <a:endParaRPr lang="zh-TW" altLang="en-US"/>
          </a:p>
        </p:txBody>
      </p:sp>
    </p:spTree>
    <p:extLst>
      <p:ext uri="{BB962C8B-B14F-4D97-AF65-F5344CB8AC3E}">
        <p14:creationId xmlns:p14="http://schemas.microsoft.com/office/powerpoint/2010/main" val="3934639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015D85-D51A-4E64-9B27-49475A7C2F40}" type="slidenum">
              <a:rPr lang="zh-TW" altLang="en-US" smtClean="0"/>
              <a:t>1</a:t>
            </a:fld>
            <a:endParaRPr lang="zh-TW" altLang="en-US"/>
          </a:p>
        </p:txBody>
      </p:sp>
    </p:spTree>
    <p:extLst>
      <p:ext uri="{BB962C8B-B14F-4D97-AF65-F5344CB8AC3E}">
        <p14:creationId xmlns:p14="http://schemas.microsoft.com/office/powerpoint/2010/main" val="4044791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015D85-D51A-4E64-9B27-49475A7C2F40}" type="slidenum">
              <a:rPr lang="zh-TW" altLang="en-US" smtClean="0"/>
              <a:t>3</a:t>
            </a:fld>
            <a:endParaRPr lang="zh-TW" altLang="en-US"/>
          </a:p>
        </p:txBody>
      </p:sp>
    </p:spTree>
    <p:extLst>
      <p:ext uri="{BB962C8B-B14F-4D97-AF65-F5344CB8AC3E}">
        <p14:creationId xmlns:p14="http://schemas.microsoft.com/office/powerpoint/2010/main" val="1017315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zh-TW" sz="1200" kern="1200" dirty="0">
              <a:solidFill>
                <a:schemeClr val="tx1"/>
              </a:solidFill>
              <a:effectLst/>
              <a:latin typeface="+mn-lt"/>
              <a:ea typeface="+mn-ea"/>
              <a:cs typeface="+mn-cs"/>
            </a:endParaRPr>
          </a:p>
        </p:txBody>
      </p:sp>
      <p:sp>
        <p:nvSpPr>
          <p:cNvPr id="4" name="投影片編號版面配置區 3"/>
          <p:cNvSpPr>
            <a:spLocks noGrp="1"/>
          </p:cNvSpPr>
          <p:nvPr>
            <p:ph type="sldNum" sz="quarter" idx="5"/>
          </p:nvPr>
        </p:nvSpPr>
        <p:spPr/>
        <p:txBody>
          <a:bodyPr/>
          <a:lstStyle/>
          <a:p>
            <a:fld id="{00015D85-D51A-4E64-9B27-49475A7C2F40}" type="slidenum">
              <a:rPr lang="zh-TW" altLang="en-US" smtClean="0"/>
              <a:t>4</a:t>
            </a:fld>
            <a:endParaRPr lang="zh-TW" altLang="en-US"/>
          </a:p>
        </p:txBody>
      </p:sp>
    </p:spTree>
    <p:extLst>
      <p:ext uri="{BB962C8B-B14F-4D97-AF65-F5344CB8AC3E}">
        <p14:creationId xmlns:p14="http://schemas.microsoft.com/office/powerpoint/2010/main" val="754709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015D85-D51A-4E64-9B27-49475A7C2F40}" type="slidenum">
              <a:rPr lang="zh-TW" altLang="en-US" smtClean="0"/>
              <a:t>8</a:t>
            </a:fld>
            <a:endParaRPr lang="zh-TW" altLang="en-US"/>
          </a:p>
        </p:txBody>
      </p:sp>
    </p:spTree>
    <p:extLst>
      <p:ext uri="{BB962C8B-B14F-4D97-AF65-F5344CB8AC3E}">
        <p14:creationId xmlns:p14="http://schemas.microsoft.com/office/powerpoint/2010/main" val="3184514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015D85-D51A-4E64-9B27-49475A7C2F40}" type="slidenum">
              <a:rPr lang="zh-TW" altLang="en-US" smtClean="0"/>
              <a:t>9</a:t>
            </a:fld>
            <a:endParaRPr lang="zh-TW" altLang="en-US"/>
          </a:p>
        </p:txBody>
      </p:sp>
    </p:spTree>
    <p:extLst>
      <p:ext uri="{BB962C8B-B14F-4D97-AF65-F5344CB8AC3E}">
        <p14:creationId xmlns:p14="http://schemas.microsoft.com/office/powerpoint/2010/main" val="290176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015D85-D51A-4E64-9B27-49475A7C2F40}" type="slidenum">
              <a:rPr lang="zh-TW" altLang="en-US" smtClean="0"/>
              <a:t>10</a:t>
            </a:fld>
            <a:endParaRPr lang="zh-TW" altLang="en-US"/>
          </a:p>
        </p:txBody>
      </p:sp>
    </p:spTree>
    <p:extLst>
      <p:ext uri="{BB962C8B-B14F-4D97-AF65-F5344CB8AC3E}">
        <p14:creationId xmlns:p14="http://schemas.microsoft.com/office/powerpoint/2010/main" val="1582249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015D85-D51A-4E64-9B27-49475A7C2F40}" type="slidenum">
              <a:rPr lang="zh-TW" altLang="en-US" smtClean="0"/>
              <a:t>11</a:t>
            </a:fld>
            <a:endParaRPr lang="zh-TW" altLang="en-US"/>
          </a:p>
        </p:txBody>
      </p:sp>
    </p:spTree>
    <p:extLst>
      <p:ext uri="{BB962C8B-B14F-4D97-AF65-F5344CB8AC3E}">
        <p14:creationId xmlns:p14="http://schemas.microsoft.com/office/powerpoint/2010/main" val="2370960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015D85-D51A-4E64-9B27-49475A7C2F40}" type="slidenum">
              <a:rPr lang="zh-TW" altLang="en-US" smtClean="0"/>
              <a:t>15</a:t>
            </a:fld>
            <a:endParaRPr lang="zh-TW" altLang="en-US"/>
          </a:p>
        </p:txBody>
      </p:sp>
    </p:spTree>
    <p:extLst>
      <p:ext uri="{BB962C8B-B14F-4D97-AF65-F5344CB8AC3E}">
        <p14:creationId xmlns:p14="http://schemas.microsoft.com/office/powerpoint/2010/main" val="37665882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0015D85-D51A-4E64-9B27-49475A7C2F40}" type="slidenum">
              <a:rPr lang="zh-TW" altLang="en-US" smtClean="0"/>
              <a:t>20</a:t>
            </a:fld>
            <a:endParaRPr lang="zh-TW" altLang="en-US"/>
          </a:p>
        </p:txBody>
      </p:sp>
    </p:spTree>
    <p:extLst>
      <p:ext uri="{BB962C8B-B14F-4D97-AF65-F5344CB8AC3E}">
        <p14:creationId xmlns:p14="http://schemas.microsoft.com/office/powerpoint/2010/main" val="1833713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FC8E5A-AE3C-4D77-8EA8-D522D2930B0E}"/>
              </a:ext>
            </a:extLst>
          </p:cNvPr>
          <p:cNvSpPr>
            <a:spLocks noGrp="1"/>
          </p:cNvSpPr>
          <p:nvPr>
            <p:ph type="ctrTitle" hasCustomPrompt="1"/>
          </p:nvPr>
        </p:nvSpPr>
        <p:spPr>
          <a:xfrm>
            <a:off x="1524000" y="1246606"/>
            <a:ext cx="9144000" cy="2394370"/>
          </a:xfrm>
        </p:spPr>
        <p:txBody>
          <a:bodyPr anchor="b"/>
          <a:lstStyle>
            <a:lvl1pPr algn="ctr">
              <a:defRPr sz="6000">
                <a:solidFill>
                  <a:srgbClr val="264653"/>
                </a:solidFill>
                <a:latin typeface="Courier New" panose="02070309020205020404" pitchFamily="49" charset="0"/>
                <a:ea typeface="微軟正黑體" panose="020B0604030504040204" pitchFamily="34" charset="-120"/>
                <a:cs typeface="Courier New" panose="02070309020205020404" pitchFamily="49" charset="0"/>
              </a:defRPr>
            </a:lvl1pPr>
          </a:lstStyle>
          <a:p>
            <a:r>
              <a:rPr lang="en-US" altLang="zh-TW" dirty="0"/>
              <a:t>title</a:t>
            </a:r>
            <a:endParaRPr lang="zh-TW" altLang="en-US" dirty="0"/>
          </a:p>
        </p:txBody>
      </p:sp>
      <p:sp>
        <p:nvSpPr>
          <p:cNvPr id="3" name="副標題 2">
            <a:extLst>
              <a:ext uri="{FF2B5EF4-FFF2-40B4-BE49-F238E27FC236}">
                <a16:creationId xmlns:a16="http://schemas.microsoft.com/office/drawing/2014/main" id="{AB6C7F8A-CDAB-494A-B00F-C05DC40828AD}"/>
              </a:ext>
            </a:extLst>
          </p:cNvPr>
          <p:cNvSpPr>
            <a:spLocks noGrp="1"/>
          </p:cNvSpPr>
          <p:nvPr>
            <p:ph type="subTitle" idx="1" hasCustomPrompt="1"/>
          </p:nvPr>
        </p:nvSpPr>
        <p:spPr>
          <a:xfrm>
            <a:off x="4329401" y="5295445"/>
            <a:ext cx="3533198" cy="339851"/>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a:solidFill>
                  <a:srgbClr val="264653"/>
                </a:solidFill>
                <a:latin typeface="Courier New" panose="02070309020205020404" pitchFamily="49" charset="0"/>
                <a:cs typeface="Courier New" panose="020703090202050204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TW" dirty="0"/>
              <a:t>2023/11/14</a:t>
            </a:r>
            <a:endParaRPr lang="zh-TW" altLang="en-US" dirty="0"/>
          </a:p>
          <a:p>
            <a:endParaRPr lang="zh-TW" altLang="en-US" dirty="0"/>
          </a:p>
        </p:txBody>
      </p:sp>
      <p:sp>
        <p:nvSpPr>
          <p:cNvPr id="9" name="矩形: 圓角 8">
            <a:extLst>
              <a:ext uri="{FF2B5EF4-FFF2-40B4-BE49-F238E27FC236}">
                <a16:creationId xmlns:a16="http://schemas.microsoft.com/office/drawing/2014/main" id="{F8CDA31B-9DB3-4024-80A2-3193C2A236BF}"/>
              </a:ext>
            </a:extLst>
          </p:cNvPr>
          <p:cNvSpPr/>
          <p:nvPr userDrawn="1"/>
        </p:nvSpPr>
        <p:spPr>
          <a:xfrm>
            <a:off x="177271" y="6335713"/>
            <a:ext cx="2002971" cy="385762"/>
          </a:xfrm>
          <a:prstGeom prst="roundRect">
            <a:avLst/>
          </a:prstGeom>
          <a:solidFill>
            <a:srgbClr val="26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F26E5FF9-B0D0-4648-AB4A-680AB84953B7}"/>
              </a:ext>
            </a:extLst>
          </p:cNvPr>
          <p:cNvSpPr/>
          <p:nvPr userDrawn="1"/>
        </p:nvSpPr>
        <p:spPr>
          <a:xfrm>
            <a:off x="2640555" y="6335713"/>
            <a:ext cx="2002971" cy="385762"/>
          </a:xfrm>
          <a:prstGeom prst="round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5C751941-0A40-4014-BCE0-8CC80F868E4F}"/>
              </a:ext>
            </a:extLst>
          </p:cNvPr>
          <p:cNvSpPr/>
          <p:nvPr userDrawn="1"/>
        </p:nvSpPr>
        <p:spPr>
          <a:xfrm>
            <a:off x="5103839" y="6335713"/>
            <a:ext cx="2002971" cy="385762"/>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C78E5D6F-5530-42D3-A86D-489561220F8E}"/>
              </a:ext>
            </a:extLst>
          </p:cNvPr>
          <p:cNvSpPr/>
          <p:nvPr userDrawn="1"/>
        </p:nvSpPr>
        <p:spPr>
          <a:xfrm>
            <a:off x="7567123" y="6335713"/>
            <a:ext cx="2002971" cy="385762"/>
          </a:xfrm>
          <a:prstGeom prst="roundRect">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109F60FE-F89E-414E-814E-8F193D34DC05}"/>
              </a:ext>
            </a:extLst>
          </p:cNvPr>
          <p:cNvSpPr/>
          <p:nvPr userDrawn="1"/>
        </p:nvSpPr>
        <p:spPr>
          <a:xfrm>
            <a:off x="10030407" y="6335713"/>
            <a:ext cx="2002971" cy="385762"/>
          </a:xfrm>
          <a:prstGeom prst="roundRect">
            <a:avLst/>
          </a:prstGeom>
          <a:solidFill>
            <a:srgbClr val="E7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E51E1467-6055-4CF0-A677-AB06944C1E57}"/>
              </a:ext>
            </a:extLst>
          </p:cNvPr>
          <p:cNvSpPr/>
          <p:nvPr userDrawn="1"/>
        </p:nvSpPr>
        <p:spPr>
          <a:xfrm>
            <a:off x="0" y="0"/>
            <a:ext cx="2329537" cy="136525"/>
          </a:xfrm>
          <a:prstGeom prst="roundRect">
            <a:avLst/>
          </a:prstGeom>
          <a:solidFill>
            <a:srgbClr val="26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圓角 20">
            <a:extLst>
              <a:ext uri="{FF2B5EF4-FFF2-40B4-BE49-F238E27FC236}">
                <a16:creationId xmlns:a16="http://schemas.microsoft.com/office/drawing/2014/main" id="{89CFDDB8-355D-4CDA-A757-830FB7B878FC}"/>
              </a:ext>
            </a:extLst>
          </p:cNvPr>
          <p:cNvSpPr/>
          <p:nvPr userDrawn="1"/>
        </p:nvSpPr>
        <p:spPr>
          <a:xfrm>
            <a:off x="2329538" y="0"/>
            <a:ext cx="2465615" cy="136525"/>
          </a:xfrm>
          <a:prstGeom prst="round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圓角 21">
            <a:extLst>
              <a:ext uri="{FF2B5EF4-FFF2-40B4-BE49-F238E27FC236}">
                <a16:creationId xmlns:a16="http://schemas.microsoft.com/office/drawing/2014/main" id="{A450ADF0-598D-4535-863F-C5678DD649A1}"/>
              </a:ext>
            </a:extLst>
          </p:cNvPr>
          <p:cNvSpPr/>
          <p:nvPr userDrawn="1"/>
        </p:nvSpPr>
        <p:spPr>
          <a:xfrm>
            <a:off x="4795154" y="0"/>
            <a:ext cx="2465615" cy="136525"/>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4DDA2584-B829-4F3A-886C-084C0DE23E70}"/>
              </a:ext>
            </a:extLst>
          </p:cNvPr>
          <p:cNvSpPr/>
          <p:nvPr userDrawn="1"/>
        </p:nvSpPr>
        <p:spPr>
          <a:xfrm>
            <a:off x="7260769" y="0"/>
            <a:ext cx="2465615" cy="136525"/>
          </a:xfrm>
          <a:prstGeom prst="roundRect">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圓角 23">
            <a:extLst>
              <a:ext uri="{FF2B5EF4-FFF2-40B4-BE49-F238E27FC236}">
                <a16:creationId xmlns:a16="http://schemas.microsoft.com/office/drawing/2014/main" id="{BDCF5EE6-0BF4-4129-B045-79448B6EA9E7}"/>
              </a:ext>
            </a:extLst>
          </p:cNvPr>
          <p:cNvSpPr/>
          <p:nvPr userDrawn="1"/>
        </p:nvSpPr>
        <p:spPr>
          <a:xfrm>
            <a:off x="9726384" y="0"/>
            <a:ext cx="2465616" cy="136525"/>
          </a:xfrm>
          <a:prstGeom prst="roundRect">
            <a:avLst/>
          </a:prstGeom>
          <a:solidFill>
            <a:srgbClr val="E7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副標題 2">
            <a:extLst>
              <a:ext uri="{FF2B5EF4-FFF2-40B4-BE49-F238E27FC236}">
                <a16:creationId xmlns:a16="http://schemas.microsoft.com/office/drawing/2014/main" id="{B183C580-BA48-44B2-8863-D4F7FCBD1C0F}"/>
              </a:ext>
            </a:extLst>
          </p:cNvPr>
          <p:cNvSpPr txBox="1">
            <a:spLocks/>
          </p:cNvSpPr>
          <p:nvPr userDrawn="1"/>
        </p:nvSpPr>
        <p:spPr>
          <a:xfrm>
            <a:off x="1676400" y="4341393"/>
            <a:ext cx="9144000" cy="91883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ourier New" panose="02070309020205020404" pitchFamily="49" charset="0"/>
                <a:ea typeface="+mn-ea"/>
                <a:cs typeface="Courier New" panose="02070309020205020404" pitchFamily="49"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TW" altLang="en-US" sz="20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資工碩二 莊雅卉 </a:t>
            </a:r>
            <a:r>
              <a:rPr lang="en-US" altLang="zh-TW" sz="20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611121213</a:t>
            </a:r>
          </a:p>
          <a:p>
            <a:r>
              <a:rPr lang="zh-TW" altLang="en-US" sz="20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資工碩二 張茗溱 </a:t>
            </a:r>
            <a:r>
              <a:rPr lang="en-US" altLang="zh-TW" sz="20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611121203</a:t>
            </a:r>
            <a:endParaRPr lang="zh-TW" altLang="en-US" sz="20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4" name="日期版面配置區 3">
            <a:extLst>
              <a:ext uri="{FF2B5EF4-FFF2-40B4-BE49-F238E27FC236}">
                <a16:creationId xmlns:a16="http://schemas.microsoft.com/office/drawing/2014/main" id="{D8523B7A-E547-4C48-A659-6FB14AF069A5}"/>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4EDEE390-A372-4D96-A1AD-EAD387A12F73}"/>
              </a:ext>
            </a:extLst>
          </p:cNvPr>
          <p:cNvSpPr>
            <a:spLocks noGrp="1"/>
          </p:cNvSpPr>
          <p:nvPr>
            <p:ph type="ftr" sz="quarter" idx="11"/>
          </p:nvPr>
        </p:nvSpPr>
        <p:spPr/>
        <p:txBody>
          <a:bodyPr/>
          <a:lstStyle/>
          <a:p>
            <a:endParaRPr lang="zh-TW" altLang="en-US" dirty="0"/>
          </a:p>
        </p:txBody>
      </p:sp>
      <p:sp>
        <p:nvSpPr>
          <p:cNvPr id="6" name="投影片編號版面配置區 5">
            <a:extLst>
              <a:ext uri="{FF2B5EF4-FFF2-40B4-BE49-F238E27FC236}">
                <a16:creationId xmlns:a16="http://schemas.microsoft.com/office/drawing/2014/main" id="{92FE3B01-0A34-4C82-B0BE-E5A3DF32E8C7}"/>
              </a:ext>
            </a:extLst>
          </p:cNvPr>
          <p:cNvSpPr>
            <a:spLocks noGrp="1"/>
          </p:cNvSpPr>
          <p:nvPr>
            <p:ph type="sldNum" sz="quarter" idx="12"/>
          </p:nvPr>
        </p:nvSpPr>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1438763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964F94-15B5-4625-83E3-AC607D8401E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71BEE48D-5A82-41FB-A0C9-2A88EB1C6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7061A65-CF21-4E19-B893-BA3864CD35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4D8643BD-DE28-495F-A9CF-357FC2BE1B9E}"/>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DB4AE0A0-8AAF-45F5-B91A-82038049F84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90C90E5-772D-426F-B3D0-01B2A646D839}"/>
              </a:ext>
            </a:extLst>
          </p:cNvPr>
          <p:cNvSpPr>
            <a:spLocks noGrp="1"/>
          </p:cNvSpPr>
          <p:nvPr>
            <p:ph type="sldNum" sz="quarter" idx="12"/>
          </p:nvPr>
        </p:nvSpPr>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3481043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9A913E-0C7E-44DB-A44C-ACF4886437B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B8D2A34-9C02-4706-9442-52C3D76131BE}"/>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C17D11E-0FF8-4D8B-8EA1-C7E97EEB4AA5}"/>
              </a:ext>
            </a:extLst>
          </p:cNvPr>
          <p:cNvSpPr>
            <a:spLocks noGrp="1"/>
          </p:cNvSpPr>
          <p:nvPr>
            <p:ph type="dt" sz="half" idx="10"/>
          </p:nvPr>
        </p:nvSpPr>
        <p:spPr/>
        <p:txBody>
          <a:bodyPr/>
          <a:lstStyle/>
          <a:p>
            <a:endParaRPr lang="zh-TW" altLang="en-US"/>
          </a:p>
        </p:txBody>
      </p:sp>
      <p:sp>
        <p:nvSpPr>
          <p:cNvPr id="5" name="頁尾版面配置區 4">
            <a:extLst>
              <a:ext uri="{FF2B5EF4-FFF2-40B4-BE49-F238E27FC236}">
                <a16:creationId xmlns:a16="http://schemas.microsoft.com/office/drawing/2014/main" id="{CA658D25-EC55-42F2-99A6-0E7C2244580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BCD5E20-F0D3-4527-BDFB-0EFEAC730193}"/>
              </a:ext>
            </a:extLst>
          </p:cNvPr>
          <p:cNvSpPr>
            <a:spLocks noGrp="1"/>
          </p:cNvSpPr>
          <p:nvPr>
            <p:ph type="sldNum" sz="quarter" idx="12"/>
          </p:nvPr>
        </p:nvSpPr>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689867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直排標題及文字">
    <p:spTree>
      <p:nvGrpSpPr>
        <p:cNvPr id="1" name=""/>
        <p:cNvGrpSpPr/>
        <p:nvPr/>
      </p:nvGrpSpPr>
      <p:grpSpPr>
        <a:xfrm>
          <a:off x="0" y="0"/>
          <a:ext cx="0" cy="0"/>
          <a:chOff x="0" y="0"/>
          <a:chExt cx="0" cy="0"/>
        </a:xfrm>
      </p:grpSpPr>
      <p:sp>
        <p:nvSpPr>
          <p:cNvPr id="8" name="矩形: 圓角 7">
            <a:extLst>
              <a:ext uri="{FF2B5EF4-FFF2-40B4-BE49-F238E27FC236}">
                <a16:creationId xmlns:a16="http://schemas.microsoft.com/office/drawing/2014/main" id="{F74BCFDB-5DDE-4505-BB6D-2E70C926FC74}"/>
              </a:ext>
            </a:extLst>
          </p:cNvPr>
          <p:cNvSpPr/>
          <p:nvPr userDrawn="1"/>
        </p:nvSpPr>
        <p:spPr>
          <a:xfrm>
            <a:off x="3352800" y="2160984"/>
            <a:ext cx="5486400" cy="2150269"/>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a:solidFill>
                  <a:srgbClr val="264653"/>
                </a:solidFill>
              </a:rPr>
              <a:t>THANK YOU !</a:t>
            </a:r>
            <a:endParaRPr lang="zh-TW" altLang="en-US" sz="6000" dirty="0">
              <a:solidFill>
                <a:srgbClr val="264653"/>
              </a:solidFill>
            </a:endParaRPr>
          </a:p>
        </p:txBody>
      </p:sp>
      <p:sp>
        <p:nvSpPr>
          <p:cNvPr id="9" name="矩形: 圓角 8">
            <a:extLst>
              <a:ext uri="{FF2B5EF4-FFF2-40B4-BE49-F238E27FC236}">
                <a16:creationId xmlns:a16="http://schemas.microsoft.com/office/drawing/2014/main" id="{B6714BF0-E1C4-45EF-BCA9-8B21270D2701}"/>
              </a:ext>
            </a:extLst>
          </p:cNvPr>
          <p:cNvSpPr/>
          <p:nvPr userDrawn="1"/>
        </p:nvSpPr>
        <p:spPr>
          <a:xfrm>
            <a:off x="177271" y="6335713"/>
            <a:ext cx="2002971" cy="385762"/>
          </a:xfrm>
          <a:prstGeom prst="roundRect">
            <a:avLst/>
          </a:prstGeom>
          <a:solidFill>
            <a:srgbClr val="26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7E9A2505-048D-45EE-874C-A6D4C3BF4E7C}"/>
              </a:ext>
            </a:extLst>
          </p:cNvPr>
          <p:cNvSpPr/>
          <p:nvPr userDrawn="1"/>
        </p:nvSpPr>
        <p:spPr>
          <a:xfrm>
            <a:off x="2640555" y="6335713"/>
            <a:ext cx="2002971" cy="385762"/>
          </a:xfrm>
          <a:prstGeom prst="round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E94BED7B-CCDE-4E8E-9988-9FC199EE1669}"/>
              </a:ext>
            </a:extLst>
          </p:cNvPr>
          <p:cNvSpPr/>
          <p:nvPr userDrawn="1"/>
        </p:nvSpPr>
        <p:spPr>
          <a:xfrm>
            <a:off x="5103839" y="6335713"/>
            <a:ext cx="2002971" cy="385762"/>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B3A18B75-2A76-461B-8E88-6B8927194635}"/>
              </a:ext>
            </a:extLst>
          </p:cNvPr>
          <p:cNvSpPr/>
          <p:nvPr userDrawn="1"/>
        </p:nvSpPr>
        <p:spPr>
          <a:xfrm>
            <a:off x="7567123" y="6335713"/>
            <a:ext cx="2002971" cy="385762"/>
          </a:xfrm>
          <a:prstGeom prst="roundRect">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圓角 12">
            <a:extLst>
              <a:ext uri="{FF2B5EF4-FFF2-40B4-BE49-F238E27FC236}">
                <a16:creationId xmlns:a16="http://schemas.microsoft.com/office/drawing/2014/main" id="{20B1B4CD-4330-4CA5-A59D-5516A5C09B48}"/>
              </a:ext>
            </a:extLst>
          </p:cNvPr>
          <p:cNvSpPr/>
          <p:nvPr userDrawn="1"/>
        </p:nvSpPr>
        <p:spPr>
          <a:xfrm>
            <a:off x="10030407" y="6335713"/>
            <a:ext cx="2002971" cy="385762"/>
          </a:xfrm>
          <a:prstGeom prst="roundRect">
            <a:avLst/>
          </a:prstGeom>
          <a:solidFill>
            <a:srgbClr val="E7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圓角 13">
            <a:extLst>
              <a:ext uri="{FF2B5EF4-FFF2-40B4-BE49-F238E27FC236}">
                <a16:creationId xmlns:a16="http://schemas.microsoft.com/office/drawing/2014/main" id="{E45A92BB-D665-4E10-9DF1-C695B8DD384E}"/>
              </a:ext>
            </a:extLst>
          </p:cNvPr>
          <p:cNvSpPr/>
          <p:nvPr userDrawn="1"/>
        </p:nvSpPr>
        <p:spPr>
          <a:xfrm>
            <a:off x="0" y="0"/>
            <a:ext cx="2329537" cy="136525"/>
          </a:xfrm>
          <a:prstGeom prst="roundRect">
            <a:avLst/>
          </a:prstGeom>
          <a:solidFill>
            <a:srgbClr val="2646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8AA259FF-715D-429F-951C-690930FF3221}"/>
              </a:ext>
            </a:extLst>
          </p:cNvPr>
          <p:cNvSpPr/>
          <p:nvPr userDrawn="1"/>
        </p:nvSpPr>
        <p:spPr>
          <a:xfrm>
            <a:off x="2329538" y="0"/>
            <a:ext cx="2465615" cy="136525"/>
          </a:xfrm>
          <a:prstGeom prst="round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90A71064-778F-4C2F-8CED-5F233D6AC49E}"/>
              </a:ext>
            </a:extLst>
          </p:cNvPr>
          <p:cNvSpPr/>
          <p:nvPr userDrawn="1"/>
        </p:nvSpPr>
        <p:spPr>
          <a:xfrm>
            <a:off x="4795154" y="0"/>
            <a:ext cx="2465615" cy="136525"/>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D489CB15-5A6D-4AD7-AEDD-EF045AB7A748}"/>
              </a:ext>
            </a:extLst>
          </p:cNvPr>
          <p:cNvSpPr/>
          <p:nvPr userDrawn="1"/>
        </p:nvSpPr>
        <p:spPr>
          <a:xfrm>
            <a:off x="7260769" y="0"/>
            <a:ext cx="2465615" cy="136525"/>
          </a:xfrm>
          <a:prstGeom prst="roundRect">
            <a:avLst/>
          </a:prstGeom>
          <a:solidFill>
            <a:srgbClr val="F4A2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圓角 17">
            <a:extLst>
              <a:ext uri="{FF2B5EF4-FFF2-40B4-BE49-F238E27FC236}">
                <a16:creationId xmlns:a16="http://schemas.microsoft.com/office/drawing/2014/main" id="{0F3C2551-230F-48B0-870B-DEE9A3991682}"/>
              </a:ext>
            </a:extLst>
          </p:cNvPr>
          <p:cNvSpPr/>
          <p:nvPr userDrawn="1"/>
        </p:nvSpPr>
        <p:spPr>
          <a:xfrm>
            <a:off x="9726384" y="0"/>
            <a:ext cx="2465616" cy="136525"/>
          </a:xfrm>
          <a:prstGeom prst="roundRect">
            <a:avLst/>
          </a:prstGeom>
          <a:solidFill>
            <a:srgbClr val="E76F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3031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
                                        </p:tgtEl>
                                        <p:attrNameLst>
                                          <p:attrName>ppt_x</p:attrName>
                                          <p:attrName>ppt_y</p:attrName>
                                        </p:attrNameLst>
                                      </p:cBhvr>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139556-8009-4058-AE65-D893BA3A46EB}"/>
              </a:ext>
            </a:extLst>
          </p:cNvPr>
          <p:cNvSpPr>
            <a:spLocks noGrp="1"/>
          </p:cNvSpPr>
          <p:nvPr>
            <p:ph type="title" hasCustomPrompt="1"/>
          </p:nvPr>
        </p:nvSpPr>
        <p:spPr>
          <a:xfrm>
            <a:off x="0" y="0"/>
            <a:ext cx="12192000" cy="1325563"/>
          </a:xfrm>
          <a:solidFill>
            <a:srgbClr val="418D91"/>
          </a:solidFill>
        </p:spPr>
        <p:txBody>
          <a:bodyPr/>
          <a:lstStyle>
            <a:lvl1pPr algn="ctr">
              <a:defRPr b="1" spc="300">
                <a:solidFill>
                  <a:schemeClr val="bg1"/>
                </a:solidFill>
                <a:latin typeface="Courier New" panose="02070309020205020404" pitchFamily="49" charset="0"/>
                <a:cs typeface="Courier New" panose="02070309020205020404" pitchFamily="49" charset="0"/>
              </a:defRPr>
            </a:lvl1pPr>
          </a:lstStyle>
          <a:p>
            <a:r>
              <a:rPr lang="en-US" altLang="zh-TW" dirty="0"/>
              <a:t>CONTENTS</a:t>
            </a:r>
            <a:endParaRPr lang="zh-TW" altLang="en-US" dirty="0"/>
          </a:p>
        </p:txBody>
      </p:sp>
      <p:pic>
        <p:nvPicPr>
          <p:cNvPr id="86" name="圖片 85">
            <a:extLst>
              <a:ext uri="{FF2B5EF4-FFF2-40B4-BE49-F238E27FC236}">
                <a16:creationId xmlns:a16="http://schemas.microsoft.com/office/drawing/2014/main" id="{40E6BE77-C548-4267-8DE9-7D92D41FA605}"/>
              </a:ext>
            </a:extLst>
          </p:cNvPr>
          <p:cNvPicPr>
            <a:picLocks noChangeAspect="1"/>
          </p:cNvPicPr>
          <p:nvPr userDrawn="1"/>
        </p:nvPicPr>
        <p:blipFill>
          <a:blip r:embed="rId2"/>
          <a:stretch>
            <a:fillRect/>
          </a:stretch>
        </p:blipFill>
        <p:spPr>
          <a:xfrm>
            <a:off x="12933975" y="1771914"/>
            <a:ext cx="5695238" cy="4228571"/>
          </a:xfrm>
          <a:prstGeom prst="rect">
            <a:avLst/>
          </a:prstGeom>
        </p:spPr>
      </p:pic>
      <p:grpSp>
        <p:nvGrpSpPr>
          <p:cNvPr id="87" name="群組 86">
            <a:extLst>
              <a:ext uri="{FF2B5EF4-FFF2-40B4-BE49-F238E27FC236}">
                <a16:creationId xmlns:a16="http://schemas.microsoft.com/office/drawing/2014/main" id="{9B523386-076B-401C-B7D3-327B64FEFDE3}"/>
              </a:ext>
            </a:extLst>
          </p:cNvPr>
          <p:cNvGrpSpPr/>
          <p:nvPr userDrawn="1"/>
        </p:nvGrpSpPr>
        <p:grpSpPr>
          <a:xfrm>
            <a:off x="1746250" y="1650345"/>
            <a:ext cx="9942831" cy="707886"/>
            <a:chOff x="1746250" y="1650345"/>
            <a:chExt cx="9942831" cy="707886"/>
          </a:xfrm>
        </p:grpSpPr>
        <p:sp>
          <p:nvSpPr>
            <p:cNvPr id="88" name="文字方塊 87">
              <a:extLst>
                <a:ext uri="{FF2B5EF4-FFF2-40B4-BE49-F238E27FC236}">
                  <a16:creationId xmlns:a16="http://schemas.microsoft.com/office/drawing/2014/main" id="{3D09B439-A916-45E0-A1EC-2C7F3719CED5}"/>
                </a:ext>
              </a:extLst>
            </p:cNvPr>
            <p:cNvSpPr txBox="1"/>
            <p:nvPr userDrawn="1"/>
          </p:nvSpPr>
          <p:spPr>
            <a:xfrm>
              <a:off x="1746250" y="1650345"/>
              <a:ext cx="876300" cy="707886"/>
            </a:xfrm>
            <a:prstGeom prst="rect">
              <a:avLst/>
            </a:prstGeom>
            <a:noFill/>
          </p:spPr>
          <p:txBody>
            <a:bodyPr wrap="square" rtlCol="0">
              <a:spAutoFit/>
            </a:bodyPr>
            <a:lstStyle/>
            <a:p>
              <a:pPr algn="ctr"/>
              <a:r>
                <a:rPr lang="en-US" altLang="zh-TW" sz="4000" b="1" dirty="0">
                  <a:solidFill>
                    <a:srgbClr val="264653"/>
                  </a:solidFill>
                  <a:latin typeface="Courier New" panose="02070309020205020404" pitchFamily="49" charset="0"/>
                  <a:cs typeface="Courier New" panose="02070309020205020404" pitchFamily="49" charset="0"/>
                </a:rPr>
                <a:t>01</a:t>
              </a:r>
              <a:endParaRPr lang="zh-TW" altLang="en-US" b="1" dirty="0">
                <a:solidFill>
                  <a:srgbClr val="264653"/>
                </a:solidFill>
                <a:latin typeface="Courier New" panose="02070309020205020404" pitchFamily="49" charset="0"/>
                <a:cs typeface="Courier New" panose="02070309020205020404" pitchFamily="49" charset="0"/>
              </a:endParaRPr>
            </a:p>
          </p:txBody>
        </p:sp>
        <p:sp>
          <p:nvSpPr>
            <p:cNvPr id="89" name="矩形: 圓角 88">
              <a:extLst>
                <a:ext uri="{FF2B5EF4-FFF2-40B4-BE49-F238E27FC236}">
                  <a16:creationId xmlns:a16="http://schemas.microsoft.com/office/drawing/2014/main" id="{BFEAB6D9-BE50-42E6-B720-2CFAAD9406B1}"/>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endParaRPr>
            </a:p>
          </p:txBody>
        </p:sp>
        <p:sp>
          <p:nvSpPr>
            <p:cNvPr id="90" name="文字方塊 89">
              <a:extLst>
                <a:ext uri="{FF2B5EF4-FFF2-40B4-BE49-F238E27FC236}">
                  <a16:creationId xmlns:a16="http://schemas.microsoft.com/office/drawing/2014/main" id="{995E722D-6E7F-4CCB-A5C7-F33DF6B761B4}"/>
                </a:ext>
              </a:extLst>
            </p:cNvPr>
            <p:cNvSpPr txBox="1"/>
            <p:nvPr userDrawn="1"/>
          </p:nvSpPr>
          <p:spPr>
            <a:xfrm>
              <a:off x="4452619" y="1683860"/>
              <a:ext cx="7236462" cy="646331"/>
            </a:xfrm>
            <a:prstGeom prst="rect">
              <a:avLst/>
            </a:prstGeom>
            <a:noFill/>
          </p:spPr>
          <p:txBody>
            <a:bodyPr wrap="square" rtlCol="0">
              <a:spAutoFit/>
            </a:bodyPr>
            <a:lstStyle/>
            <a:p>
              <a:pPr algn="l"/>
              <a:endParaRPr lang="zh-TW" altLang="en-US" sz="3600" b="1" dirty="0">
                <a:solidFill>
                  <a:srgbClr val="264653"/>
                </a:solidFill>
                <a:latin typeface="Courier New" panose="02070309020205020404" pitchFamily="49" charset="0"/>
                <a:cs typeface="Courier New" panose="02070309020205020404" pitchFamily="49" charset="0"/>
              </a:endParaRPr>
            </a:p>
          </p:txBody>
        </p:sp>
      </p:grpSp>
      <p:grpSp>
        <p:nvGrpSpPr>
          <p:cNvPr id="91" name="群組 90">
            <a:extLst>
              <a:ext uri="{FF2B5EF4-FFF2-40B4-BE49-F238E27FC236}">
                <a16:creationId xmlns:a16="http://schemas.microsoft.com/office/drawing/2014/main" id="{133DBE55-7D37-4CCB-B12C-C8874400FD1F}"/>
              </a:ext>
            </a:extLst>
          </p:cNvPr>
          <p:cNvGrpSpPr/>
          <p:nvPr userDrawn="1"/>
        </p:nvGrpSpPr>
        <p:grpSpPr>
          <a:xfrm>
            <a:off x="1739901" y="2436140"/>
            <a:ext cx="9942831" cy="707886"/>
            <a:chOff x="1746250" y="1650345"/>
            <a:chExt cx="9942831" cy="707886"/>
          </a:xfrm>
        </p:grpSpPr>
        <p:sp>
          <p:nvSpPr>
            <p:cNvPr id="92" name="文字方塊 91">
              <a:extLst>
                <a:ext uri="{FF2B5EF4-FFF2-40B4-BE49-F238E27FC236}">
                  <a16:creationId xmlns:a16="http://schemas.microsoft.com/office/drawing/2014/main" id="{52998382-D745-46CD-A593-49B84DA43416}"/>
                </a:ext>
              </a:extLst>
            </p:cNvPr>
            <p:cNvSpPr txBox="1"/>
            <p:nvPr userDrawn="1"/>
          </p:nvSpPr>
          <p:spPr>
            <a:xfrm>
              <a:off x="1746250" y="1650345"/>
              <a:ext cx="876300" cy="707886"/>
            </a:xfrm>
            <a:prstGeom prst="rect">
              <a:avLst/>
            </a:prstGeom>
            <a:noFill/>
          </p:spPr>
          <p:txBody>
            <a:bodyPr wrap="square" rtlCol="0">
              <a:spAutoFit/>
            </a:bodyPr>
            <a:lstStyle/>
            <a:p>
              <a:pPr algn="ctr"/>
              <a:r>
                <a:rPr lang="en-US" altLang="zh-TW" sz="4000" b="1" dirty="0">
                  <a:solidFill>
                    <a:srgbClr val="264653"/>
                  </a:solidFill>
                  <a:latin typeface="Courier New" panose="02070309020205020404" pitchFamily="49" charset="0"/>
                  <a:cs typeface="Courier New" panose="02070309020205020404" pitchFamily="49" charset="0"/>
                </a:rPr>
                <a:t>02</a:t>
              </a:r>
              <a:endParaRPr lang="zh-TW" altLang="en-US" b="1" dirty="0">
                <a:solidFill>
                  <a:srgbClr val="264653"/>
                </a:solidFill>
                <a:latin typeface="Courier New" panose="02070309020205020404" pitchFamily="49" charset="0"/>
                <a:cs typeface="Courier New" panose="02070309020205020404" pitchFamily="49" charset="0"/>
              </a:endParaRPr>
            </a:p>
          </p:txBody>
        </p:sp>
        <p:sp>
          <p:nvSpPr>
            <p:cNvPr id="93" name="矩形: 圓角 92">
              <a:extLst>
                <a:ext uri="{FF2B5EF4-FFF2-40B4-BE49-F238E27FC236}">
                  <a16:creationId xmlns:a16="http://schemas.microsoft.com/office/drawing/2014/main" id="{7F398098-6D11-40F3-9173-8986EC321969}"/>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endParaRPr>
            </a:p>
          </p:txBody>
        </p:sp>
        <p:sp>
          <p:nvSpPr>
            <p:cNvPr id="94" name="文字方塊 93">
              <a:extLst>
                <a:ext uri="{FF2B5EF4-FFF2-40B4-BE49-F238E27FC236}">
                  <a16:creationId xmlns:a16="http://schemas.microsoft.com/office/drawing/2014/main" id="{3713ABBE-2FDB-440B-A439-441BF5EEE9D4}"/>
                </a:ext>
              </a:extLst>
            </p:cNvPr>
            <p:cNvSpPr txBox="1"/>
            <p:nvPr userDrawn="1"/>
          </p:nvSpPr>
          <p:spPr>
            <a:xfrm>
              <a:off x="4452619" y="1683860"/>
              <a:ext cx="72364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3600" b="1" dirty="0">
                <a:solidFill>
                  <a:srgbClr val="264653"/>
                </a:solidFill>
                <a:latin typeface="Courier New" panose="02070309020205020404" pitchFamily="49" charset="0"/>
                <a:cs typeface="Courier New" panose="02070309020205020404" pitchFamily="49" charset="0"/>
              </a:endParaRPr>
            </a:p>
          </p:txBody>
        </p:sp>
      </p:grpSp>
      <p:grpSp>
        <p:nvGrpSpPr>
          <p:cNvPr id="95" name="群組 94">
            <a:extLst>
              <a:ext uri="{FF2B5EF4-FFF2-40B4-BE49-F238E27FC236}">
                <a16:creationId xmlns:a16="http://schemas.microsoft.com/office/drawing/2014/main" id="{F0BA0F90-1281-4EAF-BDD9-BE9D36FA48F7}"/>
              </a:ext>
            </a:extLst>
          </p:cNvPr>
          <p:cNvGrpSpPr/>
          <p:nvPr userDrawn="1"/>
        </p:nvGrpSpPr>
        <p:grpSpPr>
          <a:xfrm>
            <a:off x="1739901" y="3287652"/>
            <a:ext cx="10106659" cy="707886"/>
            <a:chOff x="1746250" y="1650345"/>
            <a:chExt cx="10106659" cy="707886"/>
          </a:xfrm>
        </p:grpSpPr>
        <p:sp>
          <p:nvSpPr>
            <p:cNvPr id="96" name="文字方塊 95">
              <a:extLst>
                <a:ext uri="{FF2B5EF4-FFF2-40B4-BE49-F238E27FC236}">
                  <a16:creationId xmlns:a16="http://schemas.microsoft.com/office/drawing/2014/main" id="{1C907EA1-EFC1-47F1-83F7-57CBF9A103B8}"/>
                </a:ext>
              </a:extLst>
            </p:cNvPr>
            <p:cNvSpPr txBox="1"/>
            <p:nvPr userDrawn="1"/>
          </p:nvSpPr>
          <p:spPr>
            <a:xfrm>
              <a:off x="1746250" y="1650345"/>
              <a:ext cx="876300" cy="707886"/>
            </a:xfrm>
            <a:prstGeom prst="rect">
              <a:avLst/>
            </a:prstGeom>
            <a:noFill/>
          </p:spPr>
          <p:txBody>
            <a:bodyPr wrap="square" rtlCol="0">
              <a:spAutoFit/>
            </a:bodyPr>
            <a:lstStyle/>
            <a:p>
              <a:pPr algn="ctr"/>
              <a:r>
                <a:rPr lang="en-US" altLang="zh-TW" sz="4000" b="1" dirty="0">
                  <a:solidFill>
                    <a:srgbClr val="264653"/>
                  </a:solidFill>
                  <a:latin typeface="Courier New" panose="02070309020205020404" pitchFamily="49" charset="0"/>
                  <a:cs typeface="Courier New" panose="02070309020205020404" pitchFamily="49" charset="0"/>
                </a:rPr>
                <a:t>03</a:t>
              </a:r>
              <a:endParaRPr lang="zh-TW" altLang="en-US" b="1" dirty="0">
                <a:solidFill>
                  <a:srgbClr val="264653"/>
                </a:solidFill>
                <a:latin typeface="Courier New" panose="02070309020205020404" pitchFamily="49" charset="0"/>
                <a:cs typeface="Courier New" panose="02070309020205020404" pitchFamily="49" charset="0"/>
              </a:endParaRPr>
            </a:p>
          </p:txBody>
        </p:sp>
        <p:sp>
          <p:nvSpPr>
            <p:cNvPr id="97" name="矩形: 圓角 96">
              <a:extLst>
                <a:ext uri="{FF2B5EF4-FFF2-40B4-BE49-F238E27FC236}">
                  <a16:creationId xmlns:a16="http://schemas.microsoft.com/office/drawing/2014/main" id="{F890CCBE-0ADF-4CB5-BCC6-79BD723E8288}"/>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endParaRPr>
            </a:p>
          </p:txBody>
        </p:sp>
        <p:sp>
          <p:nvSpPr>
            <p:cNvPr id="98" name="文字方塊 97">
              <a:extLst>
                <a:ext uri="{FF2B5EF4-FFF2-40B4-BE49-F238E27FC236}">
                  <a16:creationId xmlns:a16="http://schemas.microsoft.com/office/drawing/2014/main" id="{8B8387BF-07E1-4B16-AADE-77384617E83B}"/>
                </a:ext>
              </a:extLst>
            </p:cNvPr>
            <p:cNvSpPr txBox="1"/>
            <p:nvPr userDrawn="1"/>
          </p:nvSpPr>
          <p:spPr>
            <a:xfrm>
              <a:off x="4452619" y="1683860"/>
              <a:ext cx="7400290" cy="646331"/>
            </a:xfrm>
            <a:prstGeom prst="rect">
              <a:avLst/>
            </a:prstGeom>
            <a:noFill/>
          </p:spPr>
          <p:txBody>
            <a:bodyPr wrap="square" rtlCol="0">
              <a:spAutoFit/>
            </a:bodyPr>
            <a:lstStyle/>
            <a:p>
              <a:pPr algn="l"/>
              <a:endParaRPr lang="zh-TW" altLang="en-US" sz="3600" b="1" dirty="0">
                <a:solidFill>
                  <a:srgbClr val="264653"/>
                </a:solidFill>
                <a:latin typeface="Courier New" panose="02070309020205020404" pitchFamily="49" charset="0"/>
                <a:cs typeface="Courier New" panose="02070309020205020404" pitchFamily="49" charset="0"/>
              </a:endParaRPr>
            </a:p>
          </p:txBody>
        </p:sp>
      </p:grpSp>
      <p:grpSp>
        <p:nvGrpSpPr>
          <p:cNvPr id="99" name="群組 98">
            <a:extLst>
              <a:ext uri="{FF2B5EF4-FFF2-40B4-BE49-F238E27FC236}">
                <a16:creationId xmlns:a16="http://schemas.microsoft.com/office/drawing/2014/main" id="{B9A3DF21-6BE2-47D8-AE84-AF15055D0575}"/>
              </a:ext>
            </a:extLst>
          </p:cNvPr>
          <p:cNvGrpSpPr/>
          <p:nvPr userDrawn="1"/>
        </p:nvGrpSpPr>
        <p:grpSpPr>
          <a:xfrm>
            <a:off x="1739901" y="4137817"/>
            <a:ext cx="9942831" cy="707886"/>
            <a:chOff x="1746250" y="1650345"/>
            <a:chExt cx="9942831" cy="707886"/>
          </a:xfrm>
        </p:grpSpPr>
        <p:sp>
          <p:nvSpPr>
            <p:cNvPr id="100" name="文字方塊 99">
              <a:extLst>
                <a:ext uri="{FF2B5EF4-FFF2-40B4-BE49-F238E27FC236}">
                  <a16:creationId xmlns:a16="http://schemas.microsoft.com/office/drawing/2014/main" id="{BA728C1D-5419-43F7-8C03-5CC9187119B1}"/>
                </a:ext>
              </a:extLst>
            </p:cNvPr>
            <p:cNvSpPr txBox="1"/>
            <p:nvPr userDrawn="1"/>
          </p:nvSpPr>
          <p:spPr>
            <a:xfrm>
              <a:off x="1746250" y="1650345"/>
              <a:ext cx="876300" cy="707886"/>
            </a:xfrm>
            <a:prstGeom prst="rect">
              <a:avLst/>
            </a:prstGeom>
            <a:noFill/>
          </p:spPr>
          <p:txBody>
            <a:bodyPr wrap="square" rtlCol="0">
              <a:spAutoFit/>
            </a:bodyPr>
            <a:lstStyle/>
            <a:p>
              <a:pPr algn="ctr"/>
              <a:r>
                <a:rPr lang="en-US" altLang="zh-TW" sz="4000" b="1" dirty="0">
                  <a:solidFill>
                    <a:srgbClr val="264653"/>
                  </a:solidFill>
                  <a:latin typeface="Courier New" panose="02070309020205020404" pitchFamily="49" charset="0"/>
                  <a:cs typeface="Courier New" panose="02070309020205020404" pitchFamily="49" charset="0"/>
                </a:rPr>
                <a:t>04</a:t>
              </a:r>
              <a:endParaRPr lang="zh-TW" altLang="en-US" b="1" dirty="0">
                <a:solidFill>
                  <a:srgbClr val="264653"/>
                </a:solidFill>
                <a:latin typeface="Courier New" panose="02070309020205020404" pitchFamily="49" charset="0"/>
                <a:cs typeface="Courier New" panose="02070309020205020404" pitchFamily="49" charset="0"/>
              </a:endParaRPr>
            </a:p>
          </p:txBody>
        </p:sp>
        <p:sp>
          <p:nvSpPr>
            <p:cNvPr id="101" name="矩形: 圓角 100">
              <a:extLst>
                <a:ext uri="{FF2B5EF4-FFF2-40B4-BE49-F238E27FC236}">
                  <a16:creationId xmlns:a16="http://schemas.microsoft.com/office/drawing/2014/main" id="{4112E4EC-FF56-4749-876D-CA1CC914D5F0}"/>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endParaRPr>
            </a:p>
          </p:txBody>
        </p:sp>
        <p:sp>
          <p:nvSpPr>
            <p:cNvPr id="102" name="文字方塊 101">
              <a:extLst>
                <a:ext uri="{FF2B5EF4-FFF2-40B4-BE49-F238E27FC236}">
                  <a16:creationId xmlns:a16="http://schemas.microsoft.com/office/drawing/2014/main" id="{D1EB9428-903A-48A5-A21A-370E6629B5F1}"/>
                </a:ext>
              </a:extLst>
            </p:cNvPr>
            <p:cNvSpPr txBox="1"/>
            <p:nvPr userDrawn="1"/>
          </p:nvSpPr>
          <p:spPr>
            <a:xfrm>
              <a:off x="4452619" y="1683860"/>
              <a:ext cx="72364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3600" b="1" dirty="0">
                <a:solidFill>
                  <a:srgbClr val="264653"/>
                </a:solidFill>
                <a:latin typeface="Courier New" panose="02070309020205020404" pitchFamily="49" charset="0"/>
                <a:cs typeface="Courier New" panose="02070309020205020404" pitchFamily="49" charset="0"/>
              </a:endParaRPr>
            </a:p>
          </p:txBody>
        </p:sp>
      </p:grpSp>
      <p:grpSp>
        <p:nvGrpSpPr>
          <p:cNvPr id="103" name="群組 102">
            <a:extLst>
              <a:ext uri="{FF2B5EF4-FFF2-40B4-BE49-F238E27FC236}">
                <a16:creationId xmlns:a16="http://schemas.microsoft.com/office/drawing/2014/main" id="{05A7E58F-ECB8-4EA2-A739-9AE6DF9F1508}"/>
              </a:ext>
            </a:extLst>
          </p:cNvPr>
          <p:cNvGrpSpPr/>
          <p:nvPr userDrawn="1"/>
        </p:nvGrpSpPr>
        <p:grpSpPr>
          <a:xfrm>
            <a:off x="1739901" y="4950487"/>
            <a:ext cx="9942831" cy="707886"/>
            <a:chOff x="1746250" y="1650345"/>
            <a:chExt cx="9942831" cy="707886"/>
          </a:xfrm>
        </p:grpSpPr>
        <p:sp>
          <p:nvSpPr>
            <p:cNvPr id="104" name="文字方塊 103">
              <a:extLst>
                <a:ext uri="{FF2B5EF4-FFF2-40B4-BE49-F238E27FC236}">
                  <a16:creationId xmlns:a16="http://schemas.microsoft.com/office/drawing/2014/main" id="{3943DFDA-EE4D-4A08-9264-0B368943FD44}"/>
                </a:ext>
              </a:extLst>
            </p:cNvPr>
            <p:cNvSpPr txBox="1"/>
            <p:nvPr userDrawn="1"/>
          </p:nvSpPr>
          <p:spPr>
            <a:xfrm>
              <a:off x="1746250" y="1650345"/>
              <a:ext cx="876300" cy="707886"/>
            </a:xfrm>
            <a:prstGeom prst="rect">
              <a:avLst/>
            </a:prstGeom>
            <a:noFill/>
          </p:spPr>
          <p:txBody>
            <a:bodyPr wrap="square" rtlCol="0">
              <a:spAutoFit/>
            </a:bodyPr>
            <a:lstStyle/>
            <a:p>
              <a:pPr algn="ctr"/>
              <a:r>
                <a:rPr lang="en-US" altLang="zh-TW" sz="4000" b="1" dirty="0">
                  <a:solidFill>
                    <a:srgbClr val="264653"/>
                  </a:solidFill>
                  <a:latin typeface="Courier New" panose="02070309020205020404" pitchFamily="49" charset="0"/>
                  <a:cs typeface="Courier New" panose="02070309020205020404" pitchFamily="49" charset="0"/>
                </a:rPr>
                <a:t>05</a:t>
              </a:r>
              <a:endParaRPr lang="zh-TW" altLang="en-US" b="1" dirty="0">
                <a:solidFill>
                  <a:srgbClr val="264653"/>
                </a:solidFill>
                <a:latin typeface="Courier New" panose="02070309020205020404" pitchFamily="49" charset="0"/>
                <a:cs typeface="Courier New" panose="02070309020205020404" pitchFamily="49" charset="0"/>
              </a:endParaRPr>
            </a:p>
          </p:txBody>
        </p:sp>
        <p:sp>
          <p:nvSpPr>
            <p:cNvPr id="105" name="矩形: 圓角 104">
              <a:extLst>
                <a:ext uri="{FF2B5EF4-FFF2-40B4-BE49-F238E27FC236}">
                  <a16:creationId xmlns:a16="http://schemas.microsoft.com/office/drawing/2014/main" id="{CF1E6D63-3CBE-4D3F-9BF2-8A1FC4AC8541}"/>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endParaRPr>
            </a:p>
          </p:txBody>
        </p:sp>
        <p:sp>
          <p:nvSpPr>
            <p:cNvPr id="106" name="文字方塊 105">
              <a:extLst>
                <a:ext uri="{FF2B5EF4-FFF2-40B4-BE49-F238E27FC236}">
                  <a16:creationId xmlns:a16="http://schemas.microsoft.com/office/drawing/2014/main" id="{2D4BD36B-FAE8-4928-9779-01F65B6BAF03}"/>
                </a:ext>
              </a:extLst>
            </p:cNvPr>
            <p:cNvSpPr txBox="1"/>
            <p:nvPr userDrawn="1"/>
          </p:nvSpPr>
          <p:spPr>
            <a:xfrm>
              <a:off x="4452619" y="1683860"/>
              <a:ext cx="7236462" cy="646331"/>
            </a:xfrm>
            <a:prstGeom prst="rect">
              <a:avLst/>
            </a:prstGeom>
            <a:noFill/>
          </p:spPr>
          <p:txBody>
            <a:bodyPr wrap="square" rtlCol="0">
              <a:spAutoFit/>
            </a:bodyPr>
            <a:lstStyle/>
            <a:p>
              <a:pPr algn="l"/>
              <a:endParaRPr lang="zh-TW" altLang="en-US" sz="3600" b="1" dirty="0">
                <a:solidFill>
                  <a:srgbClr val="264653"/>
                </a:solidFill>
                <a:latin typeface="Courier New" panose="02070309020205020404" pitchFamily="49" charset="0"/>
                <a:cs typeface="Courier New" panose="02070309020205020404" pitchFamily="49" charset="0"/>
              </a:endParaRPr>
            </a:p>
          </p:txBody>
        </p:sp>
      </p:grpSp>
      <p:grpSp>
        <p:nvGrpSpPr>
          <p:cNvPr id="107" name="群組 106">
            <a:extLst>
              <a:ext uri="{FF2B5EF4-FFF2-40B4-BE49-F238E27FC236}">
                <a16:creationId xmlns:a16="http://schemas.microsoft.com/office/drawing/2014/main" id="{7B911ADC-B074-4BB5-8A4C-AFE41F4AA5A2}"/>
              </a:ext>
            </a:extLst>
          </p:cNvPr>
          <p:cNvGrpSpPr/>
          <p:nvPr userDrawn="1"/>
        </p:nvGrpSpPr>
        <p:grpSpPr>
          <a:xfrm>
            <a:off x="1739901" y="5763668"/>
            <a:ext cx="9942831" cy="707886"/>
            <a:chOff x="1746250" y="1650345"/>
            <a:chExt cx="9942831" cy="707886"/>
          </a:xfrm>
        </p:grpSpPr>
        <p:sp>
          <p:nvSpPr>
            <p:cNvPr id="108" name="文字方塊 107">
              <a:extLst>
                <a:ext uri="{FF2B5EF4-FFF2-40B4-BE49-F238E27FC236}">
                  <a16:creationId xmlns:a16="http://schemas.microsoft.com/office/drawing/2014/main" id="{BFD68255-D24D-475F-BDBF-F5CB07E874D7}"/>
                </a:ext>
              </a:extLst>
            </p:cNvPr>
            <p:cNvSpPr txBox="1"/>
            <p:nvPr userDrawn="1"/>
          </p:nvSpPr>
          <p:spPr>
            <a:xfrm>
              <a:off x="1746250" y="1650345"/>
              <a:ext cx="876300" cy="707886"/>
            </a:xfrm>
            <a:prstGeom prst="rect">
              <a:avLst/>
            </a:prstGeom>
            <a:noFill/>
          </p:spPr>
          <p:txBody>
            <a:bodyPr wrap="square" rtlCol="0">
              <a:spAutoFit/>
            </a:bodyPr>
            <a:lstStyle/>
            <a:p>
              <a:pPr algn="ctr"/>
              <a:r>
                <a:rPr lang="en-US" altLang="zh-TW" sz="4000" b="1" dirty="0">
                  <a:solidFill>
                    <a:srgbClr val="264653"/>
                  </a:solidFill>
                  <a:latin typeface="Courier New" panose="02070309020205020404" pitchFamily="49" charset="0"/>
                  <a:cs typeface="Courier New" panose="02070309020205020404" pitchFamily="49" charset="0"/>
                </a:rPr>
                <a:t>06</a:t>
              </a:r>
              <a:endParaRPr lang="zh-TW" altLang="en-US" b="1" dirty="0">
                <a:solidFill>
                  <a:srgbClr val="264653"/>
                </a:solidFill>
                <a:latin typeface="Courier New" panose="02070309020205020404" pitchFamily="49" charset="0"/>
                <a:cs typeface="Courier New" panose="02070309020205020404" pitchFamily="49" charset="0"/>
              </a:endParaRPr>
            </a:p>
          </p:txBody>
        </p:sp>
        <p:sp>
          <p:nvSpPr>
            <p:cNvPr id="109" name="矩形: 圓角 108">
              <a:extLst>
                <a:ext uri="{FF2B5EF4-FFF2-40B4-BE49-F238E27FC236}">
                  <a16:creationId xmlns:a16="http://schemas.microsoft.com/office/drawing/2014/main" id="{9086FE7A-0555-408D-AAEC-7F26CFB1F409}"/>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endParaRPr>
            </a:p>
          </p:txBody>
        </p:sp>
        <p:sp>
          <p:nvSpPr>
            <p:cNvPr id="110" name="文字方塊 109">
              <a:extLst>
                <a:ext uri="{FF2B5EF4-FFF2-40B4-BE49-F238E27FC236}">
                  <a16:creationId xmlns:a16="http://schemas.microsoft.com/office/drawing/2014/main" id="{5C1E0018-E3B8-4724-8B22-13BEBC7867E2}"/>
                </a:ext>
              </a:extLst>
            </p:cNvPr>
            <p:cNvSpPr txBox="1"/>
            <p:nvPr userDrawn="1"/>
          </p:nvSpPr>
          <p:spPr>
            <a:xfrm>
              <a:off x="4452619" y="1683860"/>
              <a:ext cx="72364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3600" b="1" dirty="0">
                <a:solidFill>
                  <a:srgbClr val="264653"/>
                </a:solidFill>
                <a:latin typeface="Courier New" panose="02070309020205020404" pitchFamily="49" charset="0"/>
                <a:cs typeface="Courier New" panose="02070309020205020404" pitchFamily="49" charset="0"/>
              </a:endParaRPr>
            </a:p>
          </p:txBody>
        </p:sp>
      </p:grpSp>
      <p:sp>
        <p:nvSpPr>
          <p:cNvPr id="28" name="投影片編號版面配置區 4">
            <a:extLst>
              <a:ext uri="{FF2B5EF4-FFF2-40B4-BE49-F238E27FC236}">
                <a16:creationId xmlns:a16="http://schemas.microsoft.com/office/drawing/2014/main" id="{F59015F1-1107-496F-8547-F3E5220AA93E}"/>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21174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4139556-8009-4058-AE65-D893BA3A46EB}"/>
              </a:ext>
            </a:extLst>
          </p:cNvPr>
          <p:cNvSpPr>
            <a:spLocks noGrp="1"/>
          </p:cNvSpPr>
          <p:nvPr>
            <p:ph type="title" hasCustomPrompt="1"/>
          </p:nvPr>
        </p:nvSpPr>
        <p:spPr>
          <a:xfrm>
            <a:off x="0" y="0"/>
            <a:ext cx="12192000" cy="1271183"/>
          </a:xfrm>
          <a:solidFill>
            <a:schemeClr val="bg1"/>
          </a:solidFill>
        </p:spPr>
        <p:txBody>
          <a:bodyPr/>
          <a:lstStyle>
            <a:lvl1pPr algn="ctr">
              <a:defRPr b="1">
                <a:solidFill>
                  <a:srgbClr val="264653"/>
                </a:solidFill>
                <a:latin typeface="Courier New" panose="02070309020205020404" pitchFamily="49" charset="0"/>
                <a:cs typeface="Courier New" panose="02070309020205020404" pitchFamily="49" charset="0"/>
              </a:defRPr>
            </a:lvl1pPr>
          </a:lstStyle>
          <a:p>
            <a:r>
              <a:rPr lang="en-US" altLang="zh-TW" dirty="0"/>
              <a:t>TITLE</a:t>
            </a:r>
            <a:endParaRPr lang="zh-TW" altLang="en-US" dirty="0"/>
          </a:p>
        </p:txBody>
      </p:sp>
      <p:sp>
        <p:nvSpPr>
          <p:cNvPr id="3" name="矩形 2">
            <a:extLst>
              <a:ext uri="{FF2B5EF4-FFF2-40B4-BE49-F238E27FC236}">
                <a16:creationId xmlns:a16="http://schemas.microsoft.com/office/drawing/2014/main" id="{EC258697-6377-4ADE-A0D5-C8D9CE8ABFDA}"/>
              </a:ext>
            </a:extLst>
          </p:cNvPr>
          <p:cNvSpPr/>
          <p:nvPr userDrawn="1"/>
        </p:nvSpPr>
        <p:spPr>
          <a:xfrm>
            <a:off x="0" y="1271183"/>
            <a:ext cx="12192000" cy="45719"/>
          </a:xfrm>
          <a:prstGeom prst="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投影片編號版面配置區 4">
            <a:extLst>
              <a:ext uri="{FF2B5EF4-FFF2-40B4-BE49-F238E27FC236}">
                <a16:creationId xmlns:a16="http://schemas.microsoft.com/office/drawing/2014/main" id="{B1F17F91-F888-458B-9F5C-F00C1CF1C32E}"/>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263061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1FD469-7581-4191-A04C-834A1B157F6C}"/>
              </a:ext>
            </a:extLst>
          </p:cNvPr>
          <p:cNvSpPr>
            <a:spLocks noGrp="1"/>
          </p:cNvSpPr>
          <p:nvPr>
            <p:ph type="title"/>
          </p:nvPr>
        </p:nvSpPr>
        <p:spPr>
          <a:xfrm>
            <a:off x="3418367" y="2270524"/>
            <a:ext cx="8352719" cy="2372456"/>
          </a:xfrm>
        </p:spPr>
        <p:txBody>
          <a:bodyPr anchor="b"/>
          <a:lstStyle>
            <a:lvl1pPr algn="l">
              <a:defRPr sz="6000" b="1">
                <a:solidFill>
                  <a:srgbClr val="264653"/>
                </a:solidFill>
                <a:latin typeface="Courier New" panose="02070309020205020404" pitchFamily="49" charset="0"/>
                <a:cs typeface="Courier New" panose="02070309020205020404" pitchFamily="49" charset="0"/>
              </a:defRPr>
            </a:lvl1pPr>
          </a:lstStyle>
          <a:p>
            <a:r>
              <a:rPr lang="zh-TW" altLang="en-US" dirty="0"/>
              <a:t>按一下以編輯母片標題樣式</a:t>
            </a:r>
          </a:p>
        </p:txBody>
      </p:sp>
      <p:sp>
        <p:nvSpPr>
          <p:cNvPr id="7" name="矩形 6">
            <a:extLst>
              <a:ext uri="{FF2B5EF4-FFF2-40B4-BE49-F238E27FC236}">
                <a16:creationId xmlns:a16="http://schemas.microsoft.com/office/drawing/2014/main" id="{4F8325F0-69DB-4E10-A716-8F1C28293AC1}"/>
              </a:ext>
            </a:extLst>
          </p:cNvPr>
          <p:cNvSpPr/>
          <p:nvPr userDrawn="1"/>
        </p:nvSpPr>
        <p:spPr>
          <a:xfrm rot="16200000" flipV="1">
            <a:off x="-1790702" y="1790702"/>
            <a:ext cx="6858003" cy="3276599"/>
          </a:xfrm>
          <a:prstGeom prst="rect">
            <a:avLst/>
          </a:prstGeom>
          <a:solidFill>
            <a:srgbClr val="2A9D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圓角 7">
            <a:extLst>
              <a:ext uri="{FF2B5EF4-FFF2-40B4-BE49-F238E27FC236}">
                <a16:creationId xmlns:a16="http://schemas.microsoft.com/office/drawing/2014/main" id="{D376B95D-44B2-4C7E-BF9D-7735CB404D16}"/>
              </a:ext>
            </a:extLst>
          </p:cNvPr>
          <p:cNvSpPr/>
          <p:nvPr userDrawn="1"/>
        </p:nvSpPr>
        <p:spPr>
          <a:xfrm>
            <a:off x="2212774" y="1467474"/>
            <a:ext cx="2002971" cy="182563"/>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342D24F0-6CF5-4811-BFDA-FEDA7B4A0BD2}"/>
              </a:ext>
            </a:extLst>
          </p:cNvPr>
          <p:cNvSpPr/>
          <p:nvPr userDrawn="1"/>
        </p:nvSpPr>
        <p:spPr>
          <a:xfrm>
            <a:off x="2210960" y="5207964"/>
            <a:ext cx="2002971" cy="182563"/>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圓角 9">
            <a:extLst>
              <a:ext uri="{FF2B5EF4-FFF2-40B4-BE49-F238E27FC236}">
                <a16:creationId xmlns:a16="http://schemas.microsoft.com/office/drawing/2014/main" id="{CC03FE07-ACB5-4641-BFA8-4E32338B1065}"/>
              </a:ext>
            </a:extLst>
          </p:cNvPr>
          <p:cNvSpPr/>
          <p:nvPr userDrawn="1"/>
        </p:nvSpPr>
        <p:spPr>
          <a:xfrm rot="16200000">
            <a:off x="383564" y="3294869"/>
            <a:ext cx="3923053" cy="268261"/>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a16="http://schemas.microsoft.com/office/drawing/2014/main" id="{FA02DB4D-ED0A-4B1F-9215-D1F9FF9E7C03}"/>
              </a:ext>
            </a:extLst>
          </p:cNvPr>
          <p:cNvSpPr/>
          <p:nvPr userDrawn="1"/>
        </p:nvSpPr>
        <p:spPr>
          <a:xfrm rot="16200000">
            <a:off x="3827988" y="5004581"/>
            <a:ext cx="559366" cy="212522"/>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圓角 11">
            <a:extLst>
              <a:ext uri="{FF2B5EF4-FFF2-40B4-BE49-F238E27FC236}">
                <a16:creationId xmlns:a16="http://schemas.microsoft.com/office/drawing/2014/main" id="{8D83DFF3-1058-4512-B0EC-2844A78C58DE}"/>
              </a:ext>
            </a:extLst>
          </p:cNvPr>
          <p:cNvSpPr/>
          <p:nvPr userDrawn="1"/>
        </p:nvSpPr>
        <p:spPr>
          <a:xfrm rot="16200000">
            <a:off x="3827987" y="1640894"/>
            <a:ext cx="559366" cy="212522"/>
          </a:xfrm>
          <a:prstGeom prst="roundRect">
            <a:avLst/>
          </a:prstGeom>
          <a:solidFill>
            <a:srgbClr val="E9C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投影片編號版面配置區 4">
            <a:extLst>
              <a:ext uri="{FF2B5EF4-FFF2-40B4-BE49-F238E27FC236}">
                <a16:creationId xmlns:a16="http://schemas.microsoft.com/office/drawing/2014/main" id="{9A12C1F5-AECB-439A-B976-8E50B1299F86}"/>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2978184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8945E7E-61B8-4ABF-AE9A-4C6ED5DEA6D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E9EE0D9A-8715-427C-965A-0A9C1644409B}"/>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96D5054-63DC-4444-B63D-C2B4C6DFA28D}"/>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8" name="日期版面配置區 7">
            <a:extLst>
              <a:ext uri="{FF2B5EF4-FFF2-40B4-BE49-F238E27FC236}">
                <a16:creationId xmlns:a16="http://schemas.microsoft.com/office/drawing/2014/main" id="{ED4EC9CA-441F-4970-B5F1-FEF20C513B45}"/>
              </a:ext>
            </a:extLst>
          </p:cNvPr>
          <p:cNvSpPr>
            <a:spLocks noGrp="1"/>
          </p:cNvSpPr>
          <p:nvPr>
            <p:ph type="dt" sz="half" idx="10"/>
          </p:nvPr>
        </p:nvSpPr>
        <p:spPr/>
        <p:txBody>
          <a:bodyPr/>
          <a:lstStyle/>
          <a:p>
            <a:endParaRPr lang="zh-TW" altLang="en-US"/>
          </a:p>
        </p:txBody>
      </p:sp>
      <p:sp>
        <p:nvSpPr>
          <p:cNvPr id="9" name="頁尾版面配置區 8">
            <a:extLst>
              <a:ext uri="{FF2B5EF4-FFF2-40B4-BE49-F238E27FC236}">
                <a16:creationId xmlns:a16="http://schemas.microsoft.com/office/drawing/2014/main" id="{6E84D742-8F1D-4883-90E1-228DA01D5251}"/>
              </a:ext>
            </a:extLst>
          </p:cNvPr>
          <p:cNvSpPr>
            <a:spLocks noGrp="1"/>
          </p:cNvSpPr>
          <p:nvPr>
            <p:ph type="ftr" sz="quarter" idx="11"/>
          </p:nvPr>
        </p:nvSpPr>
        <p:spPr/>
        <p:txBody>
          <a:bodyPr/>
          <a:lstStyle/>
          <a:p>
            <a:endParaRPr lang="zh-TW" altLang="en-US"/>
          </a:p>
        </p:txBody>
      </p:sp>
      <p:sp>
        <p:nvSpPr>
          <p:cNvPr id="10" name="投影片編號版面配置區 9">
            <a:extLst>
              <a:ext uri="{FF2B5EF4-FFF2-40B4-BE49-F238E27FC236}">
                <a16:creationId xmlns:a16="http://schemas.microsoft.com/office/drawing/2014/main" id="{1B590BFA-6529-4E39-A97D-AD16A4461662}"/>
              </a:ext>
            </a:extLst>
          </p:cNvPr>
          <p:cNvSpPr>
            <a:spLocks noGrp="1"/>
          </p:cNvSpPr>
          <p:nvPr>
            <p:ph type="sldNum" sz="quarter" idx="12"/>
          </p:nvPr>
        </p:nvSpPr>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962228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C51383-52B6-457B-92EA-783E0DABF77A}"/>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5DEB9AC-285C-46C3-A926-785F4EFBF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7A60176E-ED09-4E16-BAE5-C0CFB8022EA9}"/>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281A4B0-7845-4521-934B-0B145644E9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D68A34E9-ACD1-438E-949E-58BBED3C9674}"/>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70152DC4-EC2C-4EF4-9AC8-0D79ECCD6D59}"/>
              </a:ext>
            </a:extLst>
          </p:cNvPr>
          <p:cNvSpPr>
            <a:spLocks noGrp="1"/>
          </p:cNvSpPr>
          <p:nvPr>
            <p:ph type="dt" sz="half" idx="10"/>
          </p:nvPr>
        </p:nvSpPr>
        <p:spPr/>
        <p:txBody>
          <a:bodyPr/>
          <a:lstStyle/>
          <a:p>
            <a:endParaRPr lang="zh-TW" altLang="en-US"/>
          </a:p>
        </p:txBody>
      </p:sp>
      <p:sp>
        <p:nvSpPr>
          <p:cNvPr id="8" name="頁尾版面配置區 7">
            <a:extLst>
              <a:ext uri="{FF2B5EF4-FFF2-40B4-BE49-F238E27FC236}">
                <a16:creationId xmlns:a16="http://schemas.microsoft.com/office/drawing/2014/main" id="{E93D5440-6F92-40CA-A2D0-33E09820392E}"/>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1A963765-66FA-4795-A245-5B53CC9FADDC}"/>
              </a:ext>
            </a:extLst>
          </p:cNvPr>
          <p:cNvSpPr>
            <a:spLocks noGrp="1"/>
          </p:cNvSpPr>
          <p:nvPr>
            <p:ph type="sldNum" sz="quarter" idx="12"/>
          </p:nvPr>
        </p:nvSpPr>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2921647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D778CA-E059-441E-9733-6B6B3CDF1E0A}"/>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675880E-92B2-4065-BE88-D5639FB5F29B}"/>
              </a:ext>
            </a:extLst>
          </p:cNvPr>
          <p:cNvSpPr>
            <a:spLocks noGrp="1"/>
          </p:cNvSpPr>
          <p:nvPr>
            <p:ph type="dt" sz="half" idx="10"/>
          </p:nvPr>
        </p:nvSpPr>
        <p:spPr/>
        <p:txBody>
          <a:bodyPr/>
          <a:lstStyle/>
          <a:p>
            <a:endParaRPr lang="zh-TW" altLang="en-US"/>
          </a:p>
        </p:txBody>
      </p:sp>
      <p:sp>
        <p:nvSpPr>
          <p:cNvPr id="4" name="頁尾版面配置區 3">
            <a:extLst>
              <a:ext uri="{FF2B5EF4-FFF2-40B4-BE49-F238E27FC236}">
                <a16:creationId xmlns:a16="http://schemas.microsoft.com/office/drawing/2014/main" id="{0C2510FE-D8F7-41B7-9FBE-B6B4AB891ED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7B3D879-8233-481E-B0EF-05CFDDEBC522}"/>
              </a:ext>
            </a:extLst>
          </p:cNvPr>
          <p:cNvSpPr>
            <a:spLocks noGrp="1"/>
          </p:cNvSpPr>
          <p:nvPr>
            <p:ph type="sldNum" sz="quarter" idx="12"/>
          </p:nvPr>
        </p:nvSpPr>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3442553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DCECE4B-7FA2-44F1-B9FF-529C1B2CFB18}"/>
              </a:ext>
            </a:extLst>
          </p:cNvPr>
          <p:cNvSpPr>
            <a:spLocks noGrp="1"/>
          </p:cNvSpPr>
          <p:nvPr>
            <p:ph type="dt" sz="half" idx="10"/>
          </p:nvPr>
        </p:nvSpPr>
        <p:spPr/>
        <p:txBody>
          <a:bodyPr/>
          <a:lstStyle/>
          <a:p>
            <a:endParaRPr lang="zh-TW" altLang="en-US"/>
          </a:p>
        </p:txBody>
      </p:sp>
      <p:sp>
        <p:nvSpPr>
          <p:cNvPr id="3" name="頁尾版面配置區 2">
            <a:extLst>
              <a:ext uri="{FF2B5EF4-FFF2-40B4-BE49-F238E27FC236}">
                <a16:creationId xmlns:a16="http://schemas.microsoft.com/office/drawing/2014/main" id="{1B186ECE-B781-493E-95F5-19440EB3C5D1}"/>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71CE4086-FEE1-4505-95F2-54D3F765476E}"/>
              </a:ext>
            </a:extLst>
          </p:cNvPr>
          <p:cNvSpPr>
            <a:spLocks noGrp="1"/>
          </p:cNvSpPr>
          <p:nvPr>
            <p:ph type="sldNum" sz="quarter" idx="12"/>
          </p:nvPr>
        </p:nvSpPr>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3236649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744C9-900E-4446-9B67-10B0137A079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85E3BD6-0BD3-4FAD-9099-4F4D85828C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846C5397-25C5-423C-B188-7464CD37E1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8E5DF95E-7CB6-42A7-86A5-0CE71E347A3A}"/>
              </a:ext>
            </a:extLst>
          </p:cNvPr>
          <p:cNvSpPr>
            <a:spLocks noGrp="1"/>
          </p:cNvSpPr>
          <p:nvPr>
            <p:ph type="dt" sz="half" idx="10"/>
          </p:nvPr>
        </p:nvSpPr>
        <p:spPr/>
        <p:txBody>
          <a:bodyPr/>
          <a:lstStyle/>
          <a:p>
            <a:endParaRPr lang="zh-TW" altLang="en-US"/>
          </a:p>
        </p:txBody>
      </p:sp>
      <p:sp>
        <p:nvSpPr>
          <p:cNvPr id="6" name="頁尾版面配置區 5">
            <a:extLst>
              <a:ext uri="{FF2B5EF4-FFF2-40B4-BE49-F238E27FC236}">
                <a16:creationId xmlns:a16="http://schemas.microsoft.com/office/drawing/2014/main" id="{8D701309-0D5E-4F37-AA68-AA6FB557F0BE}"/>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8CBDAD5-C5D4-4525-A332-B9FD0E8B7276}"/>
              </a:ext>
            </a:extLst>
          </p:cNvPr>
          <p:cNvSpPr>
            <a:spLocks noGrp="1"/>
          </p:cNvSpPr>
          <p:nvPr>
            <p:ph type="sldNum" sz="quarter" idx="12"/>
          </p:nvPr>
        </p:nvSpPr>
        <p:spPr/>
        <p:txBody>
          <a:body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247698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1AAC173B-697C-4E50-B8CF-8C5CA0E779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EF5A90E-0FA1-4BD5-862C-418A3BF211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E3546B3-A97B-469E-BC02-1F1C23BA85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TW" altLang="en-US"/>
          </a:p>
        </p:txBody>
      </p:sp>
      <p:sp>
        <p:nvSpPr>
          <p:cNvPr id="5" name="頁尾版面配置區 4">
            <a:extLst>
              <a:ext uri="{FF2B5EF4-FFF2-40B4-BE49-F238E27FC236}">
                <a16:creationId xmlns:a16="http://schemas.microsoft.com/office/drawing/2014/main" id="{BF0FFA8C-ED9E-47C7-8FDD-68C060C0DE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97E9370-3214-4A26-9452-3B8AE84AFCB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166AC-9379-4365-A2CD-2E6008F4309C}" type="slidenum">
              <a:rPr lang="zh-TW" altLang="en-US" smtClean="0"/>
              <a:t>‹#›</a:t>
            </a:fld>
            <a:endParaRPr lang="zh-TW" altLang="en-US"/>
          </a:p>
        </p:txBody>
      </p:sp>
    </p:spTree>
    <p:extLst>
      <p:ext uri="{BB962C8B-B14F-4D97-AF65-F5344CB8AC3E}">
        <p14:creationId xmlns:p14="http://schemas.microsoft.com/office/powerpoint/2010/main" val="1630774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sCOkuyH7CPo" TargetMode="External"/><Relationship Id="rId2" Type="http://schemas.openxmlformats.org/officeDocument/2006/relationships/hyperlink" Target="https://www.gushiciku.cn/pl/poXA/zh-tw" TargetMode="External"/><Relationship Id="rId1" Type="http://schemas.openxmlformats.org/officeDocument/2006/relationships/slideLayout" Target="../slideLayouts/slideLayout3.xml"/><Relationship Id="rId5" Type="http://schemas.openxmlformats.org/officeDocument/2006/relationships/hyperlink" Target="https://www.youtube.com/watch?v=O6j02lN5gDw" TargetMode="External"/><Relationship Id="rId4" Type="http://schemas.openxmlformats.org/officeDocument/2006/relationships/hyperlink" Target="https://hanspub.org/journal/PaperInformation.aspx?paperID=74169"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C91787-C9C5-4197-B830-CC04290ACAB4}"/>
              </a:ext>
            </a:extLst>
          </p:cNvPr>
          <p:cNvSpPr>
            <a:spLocks noGrp="1"/>
          </p:cNvSpPr>
          <p:nvPr>
            <p:ph type="ctrTitle"/>
          </p:nvPr>
        </p:nvSpPr>
        <p:spPr>
          <a:xfrm>
            <a:off x="1524000" y="1197304"/>
            <a:ext cx="9144000" cy="2352272"/>
          </a:xfrm>
        </p:spPr>
        <p:txBody>
          <a:bodyPr>
            <a:noAutofit/>
          </a:bodyPr>
          <a:lstStyle/>
          <a:p>
            <a:pPr>
              <a:lnSpc>
                <a:spcPct val="100000"/>
              </a:lnSpc>
            </a:pPr>
            <a:r>
              <a:rPr lang="zh-TW" altLang="en-US" sz="4800" b="1" dirty="0"/>
              <a:t>智能貓咪環境系統</a:t>
            </a:r>
            <a:endParaRPr lang="zh-TW" altLang="en-US" sz="4800" b="1" dirty="0">
              <a:solidFill>
                <a:srgbClr val="264653"/>
              </a:solidFill>
            </a:endParaRPr>
          </a:p>
        </p:txBody>
      </p:sp>
      <p:sp>
        <p:nvSpPr>
          <p:cNvPr id="3" name="副標題 2">
            <a:extLst>
              <a:ext uri="{FF2B5EF4-FFF2-40B4-BE49-F238E27FC236}">
                <a16:creationId xmlns:a16="http://schemas.microsoft.com/office/drawing/2014/main" id="{D466EA8B-2D05-404B-9A83-07CF4BDA48C8}"/>
              </a:ext>
            </a:extLst>
          </p:cNvPr>
          <p:cNvSpPr>
            <a:spLocks noGrp="1"/>
          </p:cNvSpPr>
          <p:nvPr>
            <p:ph type="subTitle" idx="1"/>
          </p:nvPr>
        </p:nvSpPr>
        <p:spPr>
          <a:xfrm>
            <a:off x="4329401" y="5320845"/>
            <a:ext cx="3533198" cy="339851"/>
          </a:xfrm>
        </p:spPr>
        <p:txBody>
          <a:bodyPr>
            <a:normAutofit fontScale="85000" lnSpcReduction="20000"/>
          </a:bodyPr>
          <a:lstStyle/>
          <a:p>
            <a:r>
              <a:rPr lang="en-US" altLang="zh-TW" dirty="0"/>
              <a:t>2022/12/26</a:t>
            </a:r>
            <a:endParaRPr lang="zh-TW" altLang="en-US" dirty="0"/>
          </a:p>
        </p:txBody>
      </p:sp>
      <p:sp>
        <p:nvSpPr>
          <p:cNvPr id="4" name="投影片編號版面配置區 3">
            <a:extLst>
              <a:ext uri="{FF2B5EF4-FFF2-40B4-BE49-F238E27FC236}">
                <a16:creationId xmlns:a16="http://schemas.microsoft.com/office/drawing/2014/main" id="{89CB07BD-B55B-4905-A90F-CC25B93D21A1}"/>
              </a:ext>
            </a:extLst>
          </p:cNvPr>
          <p:cNvSpPr>
            <a:spLocks noGrp="1"/>
          </p:cNvSpPr>
          <p:nvPr>
            <p:ph type="sldNum" sz="quarter" idx="12"/>
          </p:nvPr>
        </p:nvSpPr>
        <p:spPr/>
        <p:txBody>
          <a:bodyPr/>
          <a:lstStyle/>
          <a:p>
            <a:fld id="{5EA166AC-9379-4365-A2CD-2E6008F4309C}" type="slidenum">
              <a:rPr lang="zh-TW" altLang="en-US" smtClean="0"/>
              <a:t>1</a:t>
            </a:fld>
            <a:endParaRPr lang="zh-TW" altLang="en-US" dirty="0"/>
          </a:p>
        </p:txBody>
      </p:sp>
    </p:spTree>
    <p:extLst>
      <p:ext uri="{BB962C8B-B14F-4D97-AF65-F5344CB8AC3E}">
        <p14:creationId xmlns:p14="http://schemas.microsoft.com/office/powerpoint/2010/main" val="3946072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自動餵食功能</a:t>
            </a:r>
            <a:endParaRPr lang="zh-TW" altLang="en-US" dirty="0"/>
          </a:p>
        </p:txBody>
      </p:sp>
      <p:sp>
        <p:nvSpPr>
          <p:cNvPr id="4" name="文字方塊 3">
            <a:extLst>
              <a:ext uri="{FF2B5EF4-FFF2-40B4-BE49-F238E27FC236}">
                <a16:creationId xmlns:a16="http://schemas.microsoft.com/office/drawing/2014/main" id="{5A3A55C5-F7CE-47FB-8071-6DAE41A22419}"/>
              </a:ext>
            </a:extLst>
          </p:cNvPr>
          <p:cNvSpPr txBox="1"/>
          <p:nvPr/>
        </p:nvSpPr>
        <p:spPr>
          <a:xfrm>
            <a:off x="637535" y="1401401"/>
            <a:ext cx="9867986" cy="2194319"/>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器材 </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p>
          <a:p>
            <a:pPr marL="914400" lvl="1" indent="-457200">
              <a:lnSpc>
                <a:spcPct val="200000"/>
              </a:lnSpc>
              <a:buFont typeface="Wingdings" panose="05000000000000000000" pitchFamily="2" charset="2"/>
              <a:buAutoNum type="circleNumWdWhitePlain"/>
            </a:pP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MG996R </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伺服馬達</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(360</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度</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p>
          <a:p>
            <a:pPr marL="914400" lvl="1" indent="-457200">
              <a:lnSpc>
                <a:spcPct val="200000"/>
              </a:lnSpc>
              <a:buFont typeface="Wingdings" panose="05000000000000000000" pitchFamily="2" charset="2"/>
              <a:buAutoNum type="circleNumWdWhitePlain"/>
            </a:pP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HX711 </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模組 秤重感測器*</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1</a:t>
            </a:r>
          </a:p>
        </p:txBody>
      </p:sp>
      <p:pic>
        <p:nvPicPr>
          <p:cNvPr id="3" name="圖片 2">
            <a:extLst>
              <a:ext uri="{FF2B5EF4-FFF2-40B4-BE49-F238E27FC236}">
                <a16:creationId xmlns:a16="http://schemas.microsoft.com/office/drawing/2014/main" id="{7AED1F5C-A8C6-4B61-B75C-62A100909D25}"/>
              </a:ext>
            </a:extLst>
          </p:cNvPr>
          <p:cNvPicPr>
            <a:picLocks noChangeAspect="1"/>
          </p:cNvPicPr>
          <p:nvPr/>
        </p:nvPicPr>
        <p:blipFill rotWithShape="1">
          <a:blip r:embed="rId3"/>
          <a:srcRect t="45520" b="13799"/>
          <a:stretch/>
        </p:blipFill>
        <p:spPr>
          <a:xfrm>
            <a:off x="5991582" y="3725939"/>
            <a:ext cx="5142341" cy="2789918"/>
          </a:xfrm>
          <a:prstGeom prst="rect">
            <a:avLst/>
          </a:prstGeom>
        </p:spPr>
      </p:pic>
      <p:pic>
        <p:nvPicPr>
          <p:cNvPr id="5" name="圖片 4">
            <a:extLst>
              <a:ext uri="{FF2B5EF4-FFF2-40B4-BE49-F238E27FC236}">
                <a16:creationId xmlns:a16="http://schemas.microsoft.com/office/drawing/2014/main" id="{CD40DA2B-1EB1-4C7D-AB9D-FE106A25B49C}"/>
              </a:ext>
            </a:extLst>
          </p:cNvPr>
          <p:cNvPicPr>
            <a:picLocks noChangeAspect="1"/>
          </p:cNvPicPr>
          <p:nvPr/>
        </p:nvPicPr>
        <p:blipFill>
          <a:blip r:embed="rId4"/>
          <a:stretch>
            <a:fillRect/>
          </a:stretch>
        </p:blipFill>
        <p:spPr>
          <a:xfrm>
            <a:off x="1207835" y="3725939"/>
            <a:ext cx="3576817" cy="2789918"/>
          </a:xfrm>
          <a:prstGeom prst="rect">
            <a:avLst/>
          </a:prstGeom>
        </p:spPr>
      </p:pic>
      <p:sp>
        <p:nvSpPr>
          <p:cNvPr id="9" name="投影片編號版面配置區 4">
            <a:extLst>
              <a:ext uri="{FF2B5EF4-FFF2-40B4-BE49-F238E27FC236}">
                <a16:creationId xmlns:a16="http://schemas.microsoft.com/office/drawing/2014/main" id="{A8EE5DD7-F498-4E5D-A856-ED1525FDEB51}"/>
              </a:ext>
            </a:extLst>
          </p:cNvPr>
          <p:cNvSpPr>
            <a:spLocks noGrp="1"/>
          </p:cNvSpPr>
          <p:nvPr>
            <p:ph type="sldNum" sz="quarter" idx="12"/>
          </p:nvPr>
        </p:nvSpPr>
        <p:spPr>
          <a:xfrm>
            <a:off x="8869218" y="6333294"/>
            <a:ext cx="2743200" cy="365125"/>
          </a:xfrm>
        </p:spPr>
        <p:txBody>
          <a:bodyPr/>
          <a:lstStyle/>
          <a:p>
            <a:fld id="{5EA166AC-9379-4365-A2CD-2E6008F4309C}" type="slidenum">
              <a:rPr lang="zh-TW" altLang="en-US" smtClean="0"/>
              <a:t>10</a:t>
            </a:fld>
            <a:endParaRPr lang="zh-TW" altLang="en-US"/>
          </a:p>
        </p:txBody>
      </p:sp>
    </p:spTree>
    <p:extLst>
      <p:ext uri="{BB962C8B-B14F-4D97-AF65-F5344CB8AC3E}">
        <p14:creationId xmlns:p14="http://schemas.microsoft.com/office/powerpoint/2010/main" val="307186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自動餵食功能</a:t>
            </a:r>
            <a:endParaRPr lang="zh-TW" altLang="en-US" dirty="0"/>
          </a:p>
        </p:txBody>
      </p:sp>
      <p:sp>
        <p:nvSpPr>
          <p:cNvPr id="4" name="文字方塊 3">
            <a:extLst>
              <a:ext uri="{FF2B5EF4-FFF2-40B4-BE49-F238E27FC236}">
                <a16:creationId xmlns:a16="http://schemas.microsoft.com/office/drawing/2014/main" id="{5A3A55C5-F7CE-47FB-8071-6DAE41A22419}"/>
              </a:ext>
            </a:extLst>
          </p:cNvPr>
          <p:cNvSpPr txBox="1"/>
          <p:nvPr/>
        </p:nvSpPr>
        <p:spPr>
          <a:xfrm>
            <a:off x="302557" y="1543442"/>
            <a:ext cx="10706457" cy="2308324"/>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作法 </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利用紙板建構餵食器的主要架構，中間使用</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3D</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列印製作的輪盤，上下為成對角的扇型，讓飼料可以由此掉落。</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透過伺服馬達帶動扇葉，以提供飼料。</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利用秤重感測器測量剩餘的飼料。</a:t>
            </a:r>
          </a:p>
          <a:p>
            <a:pPr marL="914400" lvl="1" indent="-457200">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將數據傳入</a:t>
            </a:r>
            <a:r>
              <a:rPr lang="en-US" altLang="zh-TW" sz="2400" dirty="0" err="1">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ThingSpeak</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，用</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LINE</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通知用戶。</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p:txBody>
      </p:sp>
      <p:pic>
        <p:nvPicPr>
          <p:cNvPr id="6" name="圖片 5">
            <a:extLst>
              <a:ext uri="{FF2B5EF4-FFF2-40B4-BE49-F238E27FC236}">
                <a16:creationId xmlns:a16="http://schemas.microsoft.com/office/drawing/2014/main" id="{0DB9AD50-ABC0-465B-A983-B08C44FCB63F}"/>
              </a:ext>
            </a:extLst>
          </p:cNvPr>
          <p:cNvPicPr>
            <a:picLocks noChangeAspect="1"/>
          </p:cNvPicPr>
          <p:nvPr/>
        </p:nvPicPr>
        <p:blipFill>
          <a:blip r:embed="rId3"/>
          <a:stretch>
            <a:fillRect/>
          </a:stretch>
        </p:blipFill>
        <p:spPr>
          <a:xfrm>
            <a:off x="302557" y="3994439"/>
            <a:ext cx="3521104" cy="2640233"/>
          </a:xfrm>
          <a:prstGeom prst="rect">
            <a:avLst/>
          </a:prstGeom>
        </p:spPr>
      </p:pic>
      <p:pic>
        <p:nvPicPr>
          <p:cNvPr id="9" name="圖片 8">
            <a:extLst>
              <a:ext uri="{FF2B5EF4-FFF2-40B4-BE49-F238E27FC236}">
                <a16:creationId xmlns:a16="http://schemas.microsoft.com/office/drawing/2014/main" id="{F7707A71-A072-4C50-A812-64CDDCA62985}"/>
              </a:ext>
            </a:extLst>
          </p:cNvPr>
          <p:cNvPicPr>
            <a:picLocks noChangeAspect="1"/>
          </p:cNvPicPr>
          <p:nvPr/>
        </p:nvPicPr>
        <p:blipFill rotWithShape="1">
          <a:blip r:embed="rId4"/>
          <a:srcRect t="11012" b="11132"/>
          <a:stretch/>
        </p:blipFill>
        <p:spPr>
          <a:xfrm>
            <a:off x="4063372" y="3994439"/>
            <a:ext cx="4012923" cy="2342732"/>
          </a:xfrm>
          <a:prstGeom prst="rect">
            <a:avLst/>
          </a:prstGeom>
        </p:spPr>
      </p:pic>
      <p:pic>
        <p:nvPicPr>
          <p:cNvPr id="11" name="圖片 10">
            <a:extLst>
              <a:ext uri="{FF2B5EF4-FFF2-40B4-BE49-F238E27FC236}">
                <a16:creationId xmlns:a16="http://schemas.microsoft.com/office/drawing/2014/main" id="{4FDF875B-6ACD-42EF-8D41-E2B9AFE82F90}"/>
              </a:ext>
            </a:extLst>
          </p:cNvPr>
          <p:cNvPicPr>
            <a:picLocks noChangeAspect="1"/>
          </p:cNvPicPr>
          <p:nvPr/>
        </p:nvPicPr>
        <p:blipFill rotWithShape="1">
          <a:blip r:embed="rId5"/>
          <a:srcRect t="52195" r="34940" b="41755"/>
          <a:stretch/>
        </p:blipFill>
        <p:spPr>
          <a:xfrm>
            <a:off x="8076295" y="3065017"/>
            <a:ext cx="3513954" cy="708846"/>
          </a:xfrm>
          <a:prstGeom prst="rect">
            <a:avLst/>
          </a:prstGeom>
        </p:spPr>
      </p:pic>
      <p:pic>
        <p:nvPicPr>
          <p:cNvPr id="12" name="圖片 11">
            <a:extLst>
              <a:ext uri="{FF2B5EF4-FFF2-40B4-BE49-F238E27FC236}">
                <a16:creationId xmlns:a16="http://schemas.microsoft.com/office/drawing/2014/main" id="{45CAAC88-3873-41B5-9341-EF76FF20FA2E}"/>
              </a:ext>
            </a:extLst>
          </p:cNvPr>
          <p:cNvPicPr>
            <a:picLocks noChangeAspect="1"/>
          </p:cNvPicPr>
          <p:nvPr/>
        </p:nvPicPr>
        <p:blipFill rotWithShape="1">
          <a:blip r:embed="rId6"/>
          <a:srcRect r="2615"/>
          <a:stretch/>
        </p:blipFill>
        <p:spPr>
          <a:xfrm>
            <a:off x="8140950" y="3994439"/>
            <a:ext cx="3903269" cy="2382538"/>
          </a:xfrm>
          <a:prstGeom prst="rect">
            <a:avLst/>
          </a:prstGeom>
        </p:spPr>
      </p:pic>
      <p:sp>
        <p:nvSpPr>
          <p:cNvPr id="13" name="投影片編號版面配置區 4">
            <a:extLst>
              <a:ext uri="{FF2B5EF4-FFF2-40B4-BE49-F238E27FC236}">
                <a16:creationId xmlns:a16="http://schemas.microsoft.com/office/drawing/2014/main" id="{E0834E2B-8EE2-42AA-82FD-63D0B3817542}"/>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11</a:t>
            </a:fld>
            <a:endParaRPr lang="zh-TW" altLang="en-US"/>
          </a:p>
        </p:txBody>
      </p:sp>
    </p:spTree>
    <p:extLst>
      <p:ext uri="{BB962C8B-B14F-4D97-AF65-F5344CB8AC3E}">
        <p14:creationId xmlns:p14="http://schemas.microsoft.com/office/powerpoint/2010/main" val="238150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ea typeface="微軟正黑體" panose="020B0604030504040204" pitchFamily="34" charset="-120"/>
              </a:rPr>
              <a:t>溫濕度環境檢測</a:t>
            </a:r>
          </a:p>
        </p:txBody>
      </p:sp>
      <p:sp>
        <p:nvSpPr>
          <p:cNvPr id="4" name="矩形 3">
            <a:extLst>
              <a:ext uri="{FF2B5EF4-FFF2-40B4-BE49-F238E27FC236}">
                <a16:creationId xmlns:a16="http://schemas.microsoft.com/office/drawing/2014/main" id="{3619FD03-72AE-4FEE-9276-A4B8C71EC5CB}"/>
              </a:ext>
            </a:extLst>
          </p:cNvPr>
          <p:cNvSpPr/>
          <p:nvPr/>
        </p:nvSpPr>
        <p:spPr>
          <a:xfrm>
            <a:off x="5548824" y="2677142"/>
            <a:ext cx="1972105" cy="719752"/>
          </a:xfrm>
          <a:prstGeom prst="rect">
            <a:avLst/>
          </a:prstGeom>
          <a:solidFill>
            <a:schemeClr val="tx2">
              <a:lumMod val="10000"/>
              <a:lumOff val="90000"/>
            </a:schemeClr>
          </a:solidFill>
          <a:ln w="25400">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溫溼度感測器</a:t>
            </a:r>
          </a:p>
        </p:txBody>
      </p:sp>
      <p:cxnSp>
        <p:nvCxnSpPr>
          <p:cNvPr id="5" name="直線單箭頭接點 4">
            <a:extLst>
              <a:ext uri="{FF2B5EF4-FFF2-40B4-BE49-F238E27FC236}">
                <a16:creationId xmlns:a16="http://schemas.microsoft.com/office/drawing/2014/main" id="{3C5BDF21-09D0-45C2-9B9D-7EBA5EB91A62}"/>
              </a:ext>
            </a:extLst>
          </p:cNvPr>
          <p:cNvCxnSpPr>
            <a:cxnSpLocks/>
            <a:stCxn id="4" idx="2"/>
            <a:endCxn id="6" idx="0"/>
          </p:cNvCxnSpPr>
          <p:nvPr/>
        </p:nvCxnSpPr>
        <p:spPr>
          <a:xfrm flipH="1">
            <a:off x="6534309" y="3396894"/>
            <a:ext cx="568" cy="473941"/>
          </a:xfrm>
          <a:prstGeom prst="straightConnector1">
            <a:avLst/>
          </a:prstGeom>
          <a:ln w="28575">
            <a:solidFill>
              <a:srgbClr val="264653"/>
            </a:solidFill>
            <a:tailEnd type="triangle"/>
          </a:ln>
        </p:spPr>
        <p:style>
          <a:lnRef idx="3">
            <a:schemeClr val="accent1"/>
          </a:lnRef>
          <a:fillRef idx="0">
            <a:schemeClr val="accent1"/>
          </a:fillRef>
          <a:effectRef idx="2">
            <a:schemeClr val="accent1"/>
          </a:effectRef>
          <a:fontRef idx="minor">
            <a:schemeClr val="tx1"/>
          </a:fontRef>
        </p:style>
      </p:cxnSp>
      <p:sp>
        <p:nvSpPr>
          <p:cNvPr id="6" name="菱形 5">
            <a:extLst>
              <a:ext uri="{FF2B5EF4-FFF2-40B4-BE49-F238E27FC236}">
                <a16:creationId xmlns:a16="http://schemas.microsoft.com/office/drawing/2014/main" id="{74806EF3-70DB-4E88-902D-31784FDAA62D}"/>
              </a:ext>
            </a:extLst>
          </p:cNvPr>
          <p:cNvSpPr/>
          <p:nvPr/>
        </p:nvSpPr>
        <p:spPr>
          <a:xfrm>
            <a:off x="5296067" y="3870835"/>
            <a:ext cx="2476484" cy="807720"/>
          </a:xfrm>
          <a:prstGeom prst="diamond">
            <a:avLst/>
          </a:prstGeom>
          <a:no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大於設定值</a:t>
            </a:r>
          </a:p>
        </p:txBody>
      </p:sp>
      <p:cxnSp>
        <p:nvCxnSpPr>
          <p:cNvPr id="7" name="直線單箭頭接點 6">
            <a:extLst>
              <a:ext uri="{FF2B5EF4-FFF2-40B4-BE49-F238E27FC236}">
                <a16:creationId xmlns:a16="http://schemas.microsoft.com/office/drawing/2014/main" id="{9CCF6E47-16AC-4432-9CB3-A1A1C02085A1}"/>
              </a:ext>
            </a:extLst>
          </p:cNvPr>
          <p:cNvCxnSpPr>
            <a:cxnSpLocks/>
            <a:stCxn id="6" idx="1"/>
            <a:endCxn id="11" idx="3"/>
          </p:cNvCxnSpPr>
          <p:nvPr/>
        </p:nvCxnSpPr>
        <p:spPr>
          <a:xfrm flipH="1">
            <a:off x="4542697" y="4274695"/>
            <a:ext cx="753370" cy="0"/>
          </a:xfrm>
          <a:prstGeom prst="straightConnector1">
            <a:avLst/>
          </a:prstGeom>
          <a:ln w="28575">
            <a:solidFill>
              <a:srgbClr val="264653"/>
            </a:solidFill>
            <a:tailEnd type="triangle"/>
          </a:ln>
        </p:spPr>
        <p:style>
          <a:lnRef idx="3">
            <a:schemeClr val="accent1"/>
          </a:lnRef>
          <a:fillRef idx="0">
            <a:schemeClr val="accent1"/>
          </a:fillRef>
          <a:effectRef idx="2">
            <a:schemeClr val="accent1"/>
          </a:effectRef>
          <a:fontRef idx="minor">
            <a:schemeClr val="tx1"/>
          </a:fontRef>
        </p:style>
      </p:cxnSp>
      <p:cxnSp>
        <p:nvCxnSpPr>
          <p:cNvPr id="8" name="直線單箭頭接點 7">
            <a:extLst>
              <a:ext uri="{FF2B5EF4-FFF2-40B4-BE49-F238E27FC236}">
                <a16:creationId xmlns:a16="http://schemas.microsoft.com/office/drawing/2014/main" id="{6701C7DB-C4C0-4F15-9B18-1487CD02D0C6}"/>
              </a:ext>
            </a:extLst>
          </p:cNvPr>
          <p:cNvCxnSpPr>
            <a:cxnSpLocks/>
            <a:stCxn id="6" idx="3"/>
            <a:endCxn id="12" idx="1"/>
          </p:cNvCxnSpPr>
          <p:nvPr/>
        </p:nvCxnSpPr>
        <p:spPr>
          <a:xfrm flipV="1">
            <a:off x="7772551" y="4274694"/>
            <a:ext cx="881821" cy="1"/>
          </a:xfrm>
          <a:prstGeom prst="straightConnector1">
            <a:avLst/>
          </a:prstGeom>
          <a:ln w="28575">
            <a:solidFill>
              <a:srgbClr val="264653"/>
            </a:solidFill>
            <a:tailEnd type="triangle"/>
          </a:ln>
        </p:spPr>
        <p:style>
          <a:lnRef idx="3">
            <a:schemeClr val="accent1"/>
          </a:lnRef>
          <a:fillRef idx="0">
            <a:schemeClr val="accent1"/>
          </a:fillRef>
          <a:effectRef idx="2">
            <a:schemeClr val="accent1"/>
          </a:effectRef>
          <a:fontRef idx="minor">
            <a:schemeClr val="tx1"/>
          </a:fontRef>
        </p:style>
      </p:cxnSp>
      <p:sp>
        <p:nvSpPr>
          <p:cNvPr id="9" name="文字方塊 8">
            <a:extLst>
              <a:ext uri="{FF2B5EF4-FFF2-40B4-BE49-F238E27FC236}">
                <a16:creationId xmlns:a16="http://schemas.microsoft.com/office/drawing/2014/main" id="{460E0FB3-5546-4CE0-A4E4-95B2C3A0FD83}"/>
              </a:ext>
            </a:extLst>
          </p:cNvPr>
          <p:cNvSpPr txBox="1"/>
          <p:nvPr/>
        </p:nvSpPr>
        <p:spPr>
          <a:xfrm>
            <a:off x="4842676" y="3905363"/>
            <a:ext cx="1127755" cy="369332"/>
          </a:xfrm>
          <a:prstGeom prst="rect">
            <a:avLst/>
          </a:prstGeom>
          <a:noFill/>
        </p:spPr>
        <p:txBody>
          <a:bodyPr wrap="square" rtlCol="0">
            <a:spAutoFit/>
          </a:bodyPr>
          <a:lstStyle/>
          <a:p>
            <a:r>
              <a:rPr lang="en-US" altLang="zh-TW"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Yes</a:t>
            </a:r>
            <a:endPar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10" name="文字方塊 9">
            <a:extLst>
              <a:ext uri="{FF2B5EF4-FFF2-40B4-BE49-F238E27FC236}">
                <a16:creationId xmlns:a16="http://schemas.microsoft.com/office/drawing/2014/main" id="{00C5E835-158F-41FD-A4AB-6D016C429447}"/>
              </a:ext>
            </a:extLst>
          </p:cNvPr>
          <p:cNvSpPr txBox="1"/>
          <p:nvPr/>
        </p:nvSpPr>
        <p:spPr>
          <a:xfrm>
            <a:off x="7816368" y="3905363"/>
            <a:ext cx="1127755" cy="369332"/>
          </a:xfrm>
          <a:prstGeom prst="rect">
            <a:avLst/>
          </a:prstGeom>
          <a:noFill/>
        </p:spPr>
        <p:txBody>
          <a:bodyPr wrap="square" rtlCol="0">
            <a:spAutoFit/>
          </a:bodyPr>
          <a:lstStyle/>
          <a:p>
            <a:r>
              <a:rPr lang="en-US" altLang="zh-TW"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No</a:t>
            </a:r>
            <a:endPar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11" name="矩形 10">
            <a:extLst>
              <a:ext uri="{FF2B5EF4-FFF2-40B4-BE49-F238E27FC236}">
                <a16:creationId xmlns:a16="http://schemas.microsoft.com/office/drawing/2014/main" id="{9518B982-C76E-4D45-8F02-AF4F61A614EA}"/>
              </a:ext>
            </a:extLst>
          </p:cNvPr>
          <p:cNvSpPr/>
          <p:nvPr/>
        </p:nvSpPr>
        <p:spPr>
          <a:xfrm>
            <a:off x="2066213" y="3806705"/>
            <a:ext cx="2476484" cy="935979"/>
          </a:xfrm>
          <a:prstGeom prst="rect">
            <a:avLst/>
          </a:prstGeom>
          <a:solidFill>
            <a:schemeClr val="tx2">
              <a:lumMod val="10000"/>
              <a:lumOff val="9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開啟繼電器，</a:t>
            </a:r>
            <a:endParaRPr lang="en-US" altLang="zh-TW"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使電風扇通電，</a:t>
            </a:r>
            <a:endParaRPr lang="en-US" altLang="zh-TW"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且傳</a:t>
            </a:r>
            <a:r>
              <a:rPr lang="en-US" altLang="zh-TW"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LINE</a:t>
            </a: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通知使用者</a:t>
            </a:r>
          </a:p>
        </p:txBody>
      </p:sp>
      <p:sp>
        <p:nvSpPr>
          <p:cNvPr id="12" name="矩形 11">
            <a:extLst>
              <a:ext uri="{FF2B5EF4-FFF2-40B4-BE49-F238E27FC236}">
                <a16:creationId xmlns:a16="http://schemas.microsoft.com/office/drawing/2014/main" id="{6A96D443-EAEA-46C6-8094-D0EBD2B7BDED}"/>
              </a:ext>
            </a:extLst>
          </p:cNvPr>
          <p:cNvSpPr/>
          <p:nvPr/>
        </p:nvSpPr>
        <p:spPr>
          <a:xfrm>
            <a:off x="8654372" y="3806704"/>
            <a:ext cx="2379074" cy="935979"/>
          </a:xfrm>
          <a:prstGeom prst="rect">
            <a:avLst/>
          </a:prstGeom>
          <a:solidFill>
            <a:schemeClr val="tx2">
              <a:lumMod val="10000"/>
              <a:lumOff val="9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關閉繼電器，</a:t>
            </a:r>
          </a:p>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使電風扇斷電</a:t>
            </a:r>
          </a:p>
        </p:txBody>
      </p:sp>
      <p:sp>
        <p:nvSpPr>
          <p:cNvPr id="13" name="文字方塊 12">
            <a:extLst>
              <a:ext uri="{FF2B5EF4-FFF2-40B4-BE49-F238E27FC236}">
                <a16:creationId xmlns:a16="http://schemas.microsoft.com/office/drawing/2014/main" id="{7544DEEF-AF9B-4E0F-8BDE-96A6428793BE}"/>
              </a:ext>
            </a:extLst>
          </p:cNvPr>
          <p:cNvSpPr txBox="1"/>
          <p:nvPr/>
        </p:nvSpPr>
        <p:spPr>
          <a:xfrm>
            <a:off x="717920" y="1587994"/>
            <a:ext cx="2696586" cy="461665"/>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流程圖</a:t>
            </a:r>
            <a:endParaRPr lang="en-US" altLang="zh-TW" sz="24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14" name="橢圓 13">
            <a:extLst>
              <a:ext uri="{FF2B5EF4-FFF2-40B4-BE49-F238E27FC236}">
                <a16:creationId xmlns:a16="http://schemas.microsoft.com/office/drawing/2014/main" id="{4236C922-5203-454F-BE93-C1D3BE8B9963}"/>
              </a:ext>
            </a:extLst>
          </p:cNvPr>
          <p:cNvSpPr/>
          <p:nvPr/>
        </p:nvSpPr>
        <p:spPr>
          <a:xfrm>
            <a:off x="5638965" y="1587994"/>
            <a:ext cx="1790688" cy="680720"/>
          </a:xfrm>
          <a:prstGeom prst="ellipse">
            <a:avLst/>
          </a:prstGeom>
          <a:solidFill>
            <a:srgbClr val="C2E4CD"/>
          </a:solidFill>
          <a:ln w="25400">
            <a:solidFill>
              <a:srgbClr val="264653"/>
            </a:solidFill>
          </a:ln>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開始</a:t>
            </a:r>
          </a:p>
        </p:txBody>
      </p:sp>
      <p:cxnSp>
        <p:nvCxnSpPr>
          <p:cNvPr id="16" name="直線單箭頭接點 15">
            <a:extLst>
              <a:ext uri="{FF2B5EF4-FFF2-40B4-BE49-F238E27FC236}">
                <a16:creationId xmlns:a16="http://schemas.microsoft.com/office/drawing/2014/main" id="{1BF74D02-B98A-451B-B3D4-96E98F49A967}"/>
              </a:ext>
            </a:extLst>
          </p:cNvPr>
          <p:cNvCxnSpPr>
            <a:cxnSpLocks/>
            <a:stCxn id="14" idx="4"/>
            <a:endCxn id="4" idx="0"/>
          </p:cNvCxnSpPr>
          <p:nvPr/>
        </p:nvCxnSpPr>
        <p:spPr>
          <a:xfrm>
            <a:off x="6534309" y="2268714"/>
            <a:ext cx="568" cy="408428"/>
          </a:xfrm>
          <a:prstGeom prst="straightConnector1">
            <a:avLst/>
          </a:prstGeom>
          <a:ln w="25400">
            <a:solidFill>
              <a:srgbClr val="264653"/>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a:extLst>
              <a:ext uri="{FF2B5EF4-FFF2-40B4-BE49-F238E27FC236}">
                <a16:creationId xmlns:a16="http://schemas.microsoft.com/office/drawing/2014/main" id="{A35B8EA4-3E39-4FF0-A729-55D5E3533E4A}"/>
              </a:ext>
            </a:extLst>
          </p:cNvPr>
          <p:cNvSpPr/>
          <p:nvPr/>
        </p:nvSpPr>
        <p:spPr>
          <a:xfrm>
            <a:off x="5638965" y="5996546"/>
            <a:ext cx="1790688" cy="680720"/>
          </a:xfrm>
          <a:prstGeom prst="ellipse">
            <a:avLst/>
          </a:prstGeom>
          <a:solidFill>
            <a:srgbClr val="C2E4CD"/>
          </a:solidFill>
          <a:ln w="25400">
            <a:solidFill>
              <a:srgbClr val="264653"/>
            </a:solidFill>
          </a:ln>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結束</a:t>
            </a:r>
          </a:p>
        </p:txBody>
      </p:sp>
      <p:cxnSp>
        <p:nvCxnSpPr>
          <p:cNvPr id="73" name="接點: 肘形 72">
            <a:extLst>
              <a:ext uri="{FF2B5EF4-FFF2-40B4-BE49-F238E27FC236}">
                <a16:creationId xmlns:a16="http://schemas.microsoft.com/office/drawing/2014/main" id="{F54CAAA8-DE6C-4B39-BB7C-B7A2ED4DCC28}"/>
              </a:ext>
            </a:extLst>
          </p:cNvPr>
          <p:cNvCxnSpPr>
            <a:cxnSpLocks/>
            <a:stCxn id="11" idx="2"/>
            <a:endCxn id="55" idx="0"/>
          </p:cNvCxnSpPr>
          <p:nvPr/>
        </p:nvCxnSpPr>
        <p:spPr>
          <a:xfrm rot="16200000" flipH="1">
            <a:off x="4292451" y="3754688"/>
            <a:ext cx="1253862" cy="3229854"/>
          </a:xfrm>
          <a:prstGeom prst="bentConnector3">
            <a:avLst>
              <a:gd name="adj1" fmla="val 50000"/>
            </a:avLst>
          </a:prstGeom>
          <a:ln w="25400">
            <a:solidFill>
              <a:srgbClr val="264653"/>
            </a:solidFill>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C15355FD-F398-4708-9046-60360127AB70}"/>
              </a:ext>
            </a:extLst>
          </p:cNvPr>
          <p:cNvCxnSpPr>
            <a:cxnSpLocks/>
            <a:stCxn id="12" idx="2"/>
            <a:endCxn id="55" idx="0"/>
          </p:cNvCxnSpPr>
          <p:nvPr/>
        </p:nvCxnSpPr>
        <p:spPr>
          <a:xfrm rot="5400000">
            <a:off x="7562178" y="3714814"/>
            <a:ext cx="1253863" cy="3309600"/>
          </a:xfrm>
          <a:prstGeom prst="bentConnector3">
            <a:avLst>
              <a:gd name="adj1" fmla="val 50000"/>
            </a:avLst>
          </a:prstGeom>
          <a:ln w="25400">
            <a:solidFill>
              <a:srgbClr val="264653"/>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8E20DD7B-F68B-46E4-9175-BF7853D7C86E}"/>
              </a:ext>
            </a:extLst>
          </p:cNvPr>
          <p:cNvSpPr/>
          <p:nvPr/>
        </p:nvSpPr>
        <p:spPr>
          <a:xfrm>
            <a:off x="5548824" y="4951446"/>
            <a:ext cx="1972105" cy="719752"/>
          </a:xfrm>
          <a:prstGeom prst="rect">
            <a:avLst/>
          </a:prstGeom>
          <a:solidFill>
            <a:schemeClr val="tx2">
              <a:lumMod val="10000"/>
              <a:lumOff val="90000"/>
            </a:schemeClr>
          </a:solidFill>
          <a:ln w="25400">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err="1">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ThingSpeak</a:t>
            </a:r>
            <a:endPar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37" name="投影片編號版面配置區 4">
            <a:extLst>
              <a:ext uri="{FF2B5EF4-FFF2-40B4-BE49-F238E27FC236}">
                <a16:creationId xmlns:a16="http://schemas.microsoft.com/office/drawing/2014/main" id="{E0CDA416-2D61-46CF-B845-B7664C9D2409}"/>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12</a:t>
            </a:fld>
            <a:endParaRPr lang="zh-TW" altLang="en-US"/>
          </a:p>
        </p:txBody>
      </p:sp>
    </p:spTree>
    <p:extLst>
      <p:ext uri="{BB962C8B-B14F-4D97-AF65-F5344CB8AC3E}">
        <p14:creationId xmlns:p14="http://schemas.microsoft.com/office/powerpoint/2010/main" val="2164395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溫濕度環境檢測</a:t>
            </a:r>
            <a:endParaRPr lang="zh-TW" altLang="en-US" dirty="0"/>
          </a:p>
        </p:txBody>
      </p:sp>
      <p:sp>
        <p:nvSpPr>
          <p:cNvPr id="3" name="文字方塊 2">
            <a:extLst>
              <a:ext uri="{FF2B5EF4-FFF2-40B4-BE49-F238E27FC236}">
                <a16:creationId xmlns:a16="http://schemas.microsoft.com/office/drawing/2014/main" id="{961A62D2-55D6-4A0D-B16C-A7A56AF2F35E}"/>
              </a:ext>
            </a:extLst>
          </p:cNvPr>
          <p:cNvSpPr txBox="1"/>
          <p:nvPr/>
        </p:nvSpPr>
        <p:spPr>
          <a:xfrm>
            <a:off x="554990" y="1202478"/>
            <a:ext cx="9556750" cy="385631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器材 </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p>
          <a:p>
            <a:pPr marL="914400" lvl="1" indent="-457200">
              <a:lnSpc>
                <a:spcPct val="150000"/>
              </a:lnSpc>
              <a:buFont typeface="Wingdings" panose="05000000000000000000" pitchFamily="2" charset="2"/>
              <a:buAutoNum type="circleNumWdWhitePlain"/>
            </a:pP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DHT11 </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數位溫濕度感測模組</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lnSpc>
                <a:spcPct val="150000"/>
              </a:lnSpc>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繼電器</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lnSpc>
                <a:spcPct val="150000"/>
              </a:lnSpc>
              <a:buFont typeface="Wingdings" panose="05000000000000000000" pitchFamily="2" charset="2"/>
              <a:buAutoNum type="circleNumWdWhitePlain"/>
            </a:pP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DC 130</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馬達 風扇模組</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馬達</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三葉螺旋槳</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p>
          <a:p>
            <a:pPr marL="914400" lvl="1" indent="-457200">
              <a:lnSpc>
                <a:spcPct val="200000"/>
              </a:lnSpc>
              <a:buFont typeface="Wingdings" panose="05000000000000000000" pitchFamily="2" charset="2"/>
              <a:buAutoNum type="circleNumWdWhitePlain"/>
            </a:pP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lvl="1">
              <a:lnSpc>
                <a:spcPct val="200000"/>
              </a:lnSpc>
            </a:pPr>
            <a:endPar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p:txBody>
      </p:sp>
      <p:pic>
        <p:nvPicPr>
          <p:cNvPr id="7" name="圖片 6">
            <a:extLst>
              <a:ext uri="{FF2B5EF4-FFF2-40B4-BE49-F238E27FC236}">
                <a16:creationId xmlns:a16="http://schemas.microsoft.com/office/drawing/2014/main" id="{3C04F077-7CA8-48A9-8F3B-CF5F71A79EBF}"/>
              </a:ext>
            </a:extLst>
          </p:cNvPr>
          <p:cNvPicPr>
            <a:picLocks noChangeAspect="1"/>
          </p:cNvPicPr>
          <p:nvPr/>
        </p:nvPicPr>
        <p:blipFill rotWithShape="1">
          <a:blip r:embed="rId2">
            <a:extLst>
              <a:ext uri="{28A0092B-C50C-407E-A947-70E740481C1C}">
                <a14:useLocalDpi xmlns:a14="http://schemas.microsoft.com/office/drawing/2010/main" val="0"/>
              </a:ext>
            </a:extLst>
          </a:blip>
          <a:srcRect l="23671" t="34273" r="26371" b="34785"/>
          <a:stretch/>
        </p:blipFill>
        <p:spPr>
          <a:xfrm>
            <a:off x="977775" y="3658604"/>
            <a:ext cx="2541986" cy="2800369"/>
          </a:xfrm>
          <a:prstGeom prst="rect">
            <a:avLst/>
          </a:prstGeom>
        </p:spPr>
      </p:pic>
      <p:pic>
        <p:nvPicPr>
          <p:cNvPr id="8" name="圖片 7">
            <a:extLst>
              <a:ext uri="{FF2B5EF4-FFF2-40B4-BE49-F238E27FC236}">
                <a16:creationId xmlns:a16="http://schemas.microsoft.com/office/drawing/2014/main" id="{77952CD6-6B55-4B2F-97A2-6A58FAAA5A4F}"/>
              </a:ext>
            </a:extLst>
          </p:cNvPr>
          <p:cNvPicPr>
            <a:picLocks noChangeAspect="1"/>
          </p:cNvPicPr>
          <p:nvPr/>
        </p:nvPicPr>
        <p:blipFill rotWithShape="1">
          <a:blip r:embed="rId3"/>
          <a:srcRect l="-36" r="33672"/>
          <a:stretch/>
        </p:blipFill>
        <p:spPr>
          <a:xfrm>
            <a:off x="4074751" y="3658603"/>
            <a:ext cx="3304515" cy="2800369"/>
          </a:xfrm>
          <a:prstGeom prst="rect">
            <a:avLst/>
          </a:prstGeom>
        </p:spPr>
      </p:pic>
      <p:pic>
        <p:nvPicPr>
          <p:cNvPr id="10" name="圖片 9">
            <a:extLst>
              <a:ext uri="{FF2B5EF4-FFF2-40B4-BE49-F238E27FC236}">
                <a16:creationId xmlns:a16="http://schemas.microsoft.com/office/drawing/2014/main" id="{88183626-EF14-4AAB-8613-8C715237A13F}"/>
              </a:ext>
            </a:extLst>
          </p:cNvPr>
          <p:cNvPicPr>
            <a:picLocks noChangeAspect="1"/>
          </p:cNvPicPr>
          <p:nvPr/>
        </p:nvPicPr>
        <p:blipFill rotWithShape="1">
          <a:blip r:embed="rId4"/>
          <a:srcRect l="23709" t="23630" b="29901"/>
          <a:stretch/>
        </p:blipFill>
        <p:spPr>
          <a:xfrm rot="16200000">
            <a:off x="7833292" y="2903985"/>
            <a:ext cx="3923154" cy="3186820"/>
          </a:xfrm>
          <a:prstGeom prst="rect">
            <a:avLst/>
          </a:prstGeom>
        </p:spPr>
      </p:pic>
      <p:sp>
        <p:nvSpPr>
          <p:cNvPr id="11" name="投影片編號版面配置區 4">
            <a:extLst>
              <a:ext uri="{FF2B5EF4-FFF2-40B4-BE49-F238E27FC236}">
                <a16:creationId xmlns:a16="http://schemas.microsoft.com/office/drawing/2014/main" id="{50AB6343-4784-4243-9FB7-46B1E4CFD841}"/>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13</a:t>
            </a:fld>
            <a:endParaRPr lang="zh-TW" altLang="en-US"/>
          </a:p>
        </p:txBody>
      </p:sp>
    </p:spTree>
    <p:extLst>
      <p:ext uri="{BB962C8B-B14F-4D97-AF65-F5344CB8AC3E}">
        <p14:creationId xmlns:p14="http://schemas.microsoft.com/office/powerpoint/2010/main" val="404908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溫濕度環境檢測</a:t>
            </a:r>
            <a:endParaRPr lang="zh-TW" altLang="en-US" dirty="0"/>
          </a:p>
        </p:txBody>
      </p:sp>
      <p:sp>
        <p:nvSpPr>
          <p:cNvPr id="3" name="文字方塊 2">
            <a:extLst>
              <a:ext uri="{FF2B5EF4-FFF2-40B4-BE49-F238E27FC236}">
                <a16:creationId xmlns:a16="http://schemas.microsoft.com/office/drawing/2014/main" id="{961A62D2-55D6-4A0D-B16C-A7A56AF2F35E}"/>
              </a:ext>
            </a:extLst>
          </p:cNvPr>
          <p:cNvSpPr txBox="1"/>
          <p:nvPr/>
        </p:nvSpPr>
        <p:spPr>
          <a:xfrm>
            <a:off x="532756" y="1339725"/>
            <a:ext cx="11460977" cy="334848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作法 </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lnSpc>
                <a:spcPct val="150000"/>
              </a:lnSpc>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利用感測器偵測溫濕度。</a:t>
            </a:r>
          </a:p>
          <a:p>
            <a:pPr marL="914400" lvl="1" indent="-457200">
              <a:lnSpc>
                <a:spcPct val="150000"/>
              </a:lnSpc>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當溫溼度達到設定值</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(25</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度</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，啟動繼電器使風扇通電；低於設定值，則關閉。</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lnSpc>
                <a:spcPct val="150000"/>
              </a:lnSpc>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傳</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LINE</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通知該用戶溫度異常。</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lnSpc>
                <a:spcPct val="150000"/>
              </a:lnSpc>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將數據傳入</a:t>
            </a:r>
            <a:r>
              <a:rPr lang="en-US" altLang="zh-TW" sz="2400" dirty="0" err="1">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ThingSpeak</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lnSpc>
                <a:spcPct val="150000"/>
              </a:lnSpc>
              <a:buFont typeface="Wingdings" panose="05000000000000000000" pitchFamily="2" charset="2"/>
              <a:buAutoNum type="circleNumWdWhitePlain"/>
            </a:pPr>
            <a:endPar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p:txBody>
      </p:sp>
      <p:pic>
        <p:nvPicPr>
          <p:cNvPr id="4" name="圖片 3">
            <a:extLst>
              <a:ext uri="{FF2B5EF4-FFF2-40B4-BE49-F238E27FC236}">
                <a16:creationId xmlns:a16="http://schemas.microsoft.com/office/drawing/2014/main" id="{80A42F81-9323-42D0-B62E-480CDB8E7D6D}"/>
              </a:ext>
            </a:extLst>
          </p:cNvPr>
          <p:cNvPicPr>
            <a:picLocks noChangeAspect="1"/>
          </p:cNvPicPr>
          <p:nvPr/>
        </p:nvPicPr>
        <p:blipFill rotWithShape="1">
          <a:blip r:embed="rId2"/>
          <a:srcRect t="6732" b="61981"/>
          <a:stretch/>
        </p:blipFill>
        <p:spPr>
          <a:xfrm>
            <a:off x="8441807" y="4180344"/>
            <a:ext cx="3551926" cy="2410579"/>
          </a:xfrm>
          <a:prstGeom prst="rect">
            <a:avLst/>
          </a:prstGeom>
        </p:spPr>
      </p:pic>
      <p:pic>
        <p:nvPicPr>
          <p:cNvPr id="6" name="圖片 5">
            <a:extLst>
              <a:ext uri="{FF2B5EF4-FFF2-40B4-BE49-F238E27FC236}">
                <a16:creationId xmlns:a16="http://schemas.microsoft.com/office/drawing/2014/main" id="{13C423A1-47E5-425B-9F3E-ADE52D0D1DCD}"/>
              </a:ext>
            </a:extLst>
          </p:cNvPr>
          <p:cNvPicPr>
            <a:picLocks noChangeAspect="1"/>
          </p:cNvPicPr>
          <p:nvPr/>
        </p:nvPicPr>
        <p:blipFill>
          <a:blip r:embed="rId3"/>
          <a:stretch>
            <a:fillRect/>
          </a:stretch>
        </p:blipFill>
        <p:spPr>
          <a:xfrm>
            <a:off x="532756" y="4180344"/>
            <a:ext cx="3740481" cy="2558007"/>
          </a:xfrm>
          <a:prstGeom prst="rect">
            <a:avLst/>
          </a:prstGeom>
        </p:spPr>
      </p:pic>
      <p:pic>
        <p:nvPicPr>
          <p:cNvPr id="7" name="圖片 6">
            <a:extLst>
              <a:ext uri="{FF2B5EF4-FFF2-40B4-BE49-F238E27FC236}">
                <a16:creationId xmlns:a16="http://schemas.microsoft.com/office/drawing/2014/main" id="{6A73896B-159F-41AD-9D4E-B631AA0DF479}"/>
              </a:ext>
            </a:extLst>
          </p:cNvPr>
          <p:cNvPicPr>
            <a:picLocks noChangeAspect="1"/>
          </p:cNvPicPr>
          <p:nvPr/>
        </p:nvPicPr>
        <p:blipFill>
          <a:blip r:embed="rId4"/>
          <a:stretch>
            <a:fillRect/>
          </a:stretch>
        </p:blipFill>
        <p:spPr>
          <a:xfrm>
            <a:off x="4487281" y="4180344"/>
            <a:ext cx="3740481" cy="2531032"/>
          </a:xfrm>
          <a:prstGeom prst="rect">
            <a:avLst/>
          </a:prstGeom>
        </p:spPr>
      </p:pic>
      <p:sp>
        <p:nvSpPr>
          <p:cNvPr id="8" name="投影片編號版面配置區 4">
            <a:extLst>
              <a:ext uri="{FF2B5EF4-FFF2-40B4-BE49-F238E27FC236}">
                <a16:creationId xmlns:a16="http://schemas.microsoft.com/office/drawing/2014/main" id="{CBD1F9F6-8559-4878-B075-0DA60E96B2F7}"/>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14</a:t>
            </a:fld>
            <a:endParaRPr lang="zh-TW" altLang="en-US"/>
          </a:p>
        </p:txBody>
      </p:sp>
    </p:spTree>
    <p:extLst>
      <p:ext uri="{BB962C8B-B14F-4D97-AF65-F5344CB8AC3E}">
        <p14:creationId xmlns:p14="http://schemas.microsoft.com/office/powerpoint/2010/main" val="318372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貓咪監控</a:t>
            </a:r>
          </a:p>
        </p:txBody>
      </p:sp>
      <p:cxnSp>
        <p:nvCxnSpPr>
          <p:cNvPr id="5" name="直線單箭頭接點 4">
            <a:extLst>
              <a:ext uri="{FF2B5EF4-FFF2-40B4-BE49-F238E27FC236}">
                <a16:creationId xmlns:a16="http://schemas.microsoft.com/office/drawing/2014/main" id="{3C5BDF21-09D0-45C2-9B9D-7EBA5EB91A62}"/>
              </a:ext>
            </a:extLst>
          </p:cNvPr>
          <p:cNvCxnSpPr>
            <a:cxnSpLocks/>
            <a:stCxn id="14" idx="4"/>
            <a:endCxn id="9" idx="0"/>
          </p:cNvCxnSpPr>
          <p:nvPr/>
        </p:nvCxnSpPr>
        <p:spPr>
          <a:xfrm>
            <a:off x="6655030" y="2932491"/>
            <a:ext cx="0" cy="853587"/>
          </a:xfrm>
          <a:prstGeom prst="straightConnector1">
            <a:avLst/>
          </a:prstGeom>
          <a:ln w="28575">
            <a:solidFill>
              <a:srgbClr val="264653"/>
            </a:solidFill>
            <a:tailEnd type="triangle"/>
          </a:ln>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a16="http://schemas.microsoft.com/office/drawing/2014/main" id="{9518B982-C76E-4D45-8F02-AF4F61A614EA}"/>
              </a:ext>
            </a:extLst>
          </p:cNvPr>
          <p:cNvSpPr/>
          <p:nvPr/>
        </p:nvSpPr>
        <p:spPr>
          <a:xfrm>
            <a:off x="1996661" y="3867965"/>
            <a:ext cx="2476484" cy="815343"/>
          </a:xfrm>
          <a:prstGeom prst="rect">
            <a:avLst/>
          </a:prstGeom>
          <a:solidFill>
            <a:schemeClr val="tx2">
              <a:lumMod val="10000"/>
              <a:lumOff val="9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轉動伺服馬達，</a:t>
            </a:r>
          </a:p>
          <a:p>
            <a:pPr algn="ctr"/>
            <a:r>
              <a:rPr lang="zh-TW" altLang="en-US"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帶動攝影機</a:t>
            </a:r>
          </a:p>
        </p:txBody>
      </p:sp>
      <p:sp>
        <p:nvSpPr>
          <p:cNvPr id="13" name="文字方塊 12">
            <a:extLst>
              <a:ext uri="{FF2B5EF4-FFF2-40B4-BE49-F238E27FC236}">
                <a16:creationId xmlns:a16="http://schemas.microsoft.com/office/drawing/2014/main" id="{7544DEEF-AF9B-4E0F-8BDE-96A6428793BE}"/>
              </a:ext>
            </a:extLst>
          </p:cNvPr>
          <p:cNvSpPr txBox="1"/>
          <p:nvPr/>
        </p:nvSpPr>
        <p:spPr>
          <a:xfrm>
            <a:off x="1270564" y="1790106"/>
            <a:ext cx="2696586" cy="461665"/>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流程</a:t>
            </a:r>
            <a:r>
              <a:rPr lang="zh-TW" altLang="en-US" sz="24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圖</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p:txBody>
      </p:sp>
      <p:sp>
        <p:nvSpPr>
          <p:cNvPr id="14" name="橢圓 13">
            <a:extLst>
              <a:ext uri="{FF2B5EF4-FFF2-40B4-BE49-F238E27FC236}">
                <a16:creationId xmlns:a16="http://schemas.microsoft.com/office/drawing/2014/main" id="{4236C922-5203-454F-BE93-C1D3BE8B9963}"/>
              </a:ext>
            </a:extLst>
          </p:cNvPr>
          <p:cNvSpPr/>
          <p:nvPr/>
        </p:nvSpPr>
        <p:spPr>
          <a:xfrm>
            <a:off x="5759686" y="2251771"/>
            <a:ext cx="1790688" cy="680720"/>
          </a:xfrm>
          <a:prstGeom prst="ellipse">
            <a:avLst/>
          </a:prstGeom>
          <a:solidFill>
            <a:srgbClr val="C2E4CD"/>
          </a:solidFill>
          <a:ln w="25400">
            <a:solidFill>
              <a:srgbClr val="264653"/>
            </a:solidFill>
          </a:ln>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開始</a:t>
            </a:r>
          </a:p>
        </p:txBody>
      </p:sp>
      <p:sp>
        <p:nvSpPr>
          <p:cNvPr id="9" name="菱形 8">
            <a:extLst>
              <a:ext uri="{FF2B5EF4-FFF2-40B4-BE49-F238E27FC236}">
                <a16:creationId xmlns:a16="http://schemas.microsoft.com/office/drawing/2014/main" id="{BB5E3829-4733-4EAA-B83A-D560489B9399}"/>
              </a:ext>
            </a:extLst>
          </p:cNvPr>
          <p:cNvSpPr/>
          <p:nvPr/>
        </p:nvSpPr>
        <p:spPr>
          <a:xfrm>
            <a:off x="5416788" y="3786078"/>
            <a:ext cx="2476484" cy="997615"/>
          </a:xfrm>
          <a:prstGeom prst="diamond">
            <a:avLst/>
          </a:prstGeom>
          <a:no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畫面是否有貓咪</a:t>
            </a:r>
          </a:p>
        </p:txBody>
      </p:sp>
      <p:cxnSp>
        <p:nvCxnSpPr>
          <p:cNvPr id="10" name="直線單箭頭接點 9">
            <a:extLst>
              <a:ext uri="{FF2B5EF4-FFF2-40B4-BE49-F238E27FC236}">
                <a16:creationId xmlns:a16="http://schemas.microsoft.com/office/drawing/2014/main" id="{21B0A784-0B18-4131-BE27-4400E31CC09F}"/>
              </a:ext>
            </a:extLst>
          </p:cNvPr>
          <p:cNvCxnSpPr>
            <a:cxnSpLocks/>
            <a:stCxn id="9" idx="1"/>
          </p:cNvCxnSpPr>
          <p:nvPr/>
        </p:nvCxnSpPr>
        <p:spPr>
          <a:xfrm flipH="1" flipV="1">
            <a:off x="4473145" y="4275637"/>
            <a:ext cx="943643" cy="9249"/>
          </a:xfrm>
          <a:prstGeom prst="straightConnector1">
            <a:avLst/>
          </a:prstGeom>
          <a:ln w="28575">
            <a:solidFill>
              <a:srgbClr val="264653"/>
            </a:solidFill>
            <a:tailEnd type="triangle"/>
          </a:ln>
        </p:spPr>
        <p:style>
          <a:lnRef idx="3">
            <a:schemeClr val="accent1"/>
          </a:lnRef>
          <a:fillRef idx="0">
            <a:schemeClr val="accent1"/>
          </a:fillRef>
          <a:effectRef idx="2">
            <a:schemeClr val="accent1"/>
          </a:effectRef>
          <a:fontRef idx="minor">
            <a:schemeClr val="tx1"/>
          </a:fontRef>
        </p:style>
      </p:cxnSp>
      <p:sp>
        <p:nvSpPr>
          <p:cNvPr id="15" name="文字方塊 14">
            <a:extLst>
              <a:ext uri="{FF2B5EF4-FFF2-40B4-BE49-F238E27FC236}">
                <a16:creationId xmlns:a16="http://schemas.microsoft.com/office/drawing/2014/main" id="{C7A7D02D-8164-45E5-B39B-C4312186AD4B}"/>
              </a:ext>
            </a:extLst>
          </p:cNvPr>
          <p:cNvSpPr txBox="1"/>
          <p:nvPr/>
        </p:nvSpPr>
        <p:spPr>
          <a:xfrm>
            <a:off x="8502668" y="3898340"/>
            <a:ext cx="1127755" cy="369332"/>
          </a:xfrm>
          <a:prstGeom prst="rect">
            <a:avLst/>
          </a:prstGeom>
          <a:noFill/>
        </p:spPr>
        <p:txBody>
          <a:bodyPr wrap="square" rtlCol="0">
            <a:spAutoFit/>
          </a:bodyPr>
          <a:lstStyle/>
          <a:p>
            <a:r>
              <a:rPr lang="en-US" altLang="zh-TW"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Yes</a:t>
            </a:r>
            <a:endPar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17" name="文字方塊 16">
            <a:extLst>
              <a:ext uri="{FF2B5EF4-FFF2-40B4-BE49-F238E27FC236}">
                <a16:creationId xmlns:a16="http://schemas.microsoft.com/office/drawing/2014/main" id="{5FED703E-F3FD-473F-BFD0-59E2EABF71A5}"/>
              </a:ext>
            </a:extLst>
          </p:cNvPr>
          <p:cNvSpPr txBox="1"/>
          <p:nvPr/>
        </p:nvSpPr>
        <p:spPr>
          <a:xfrm>
            <a:off x="4718702" y="3930098"/>
            <a:ext cx="1127755" cy="369332"/>
          </a:xfrm>
          <a:prstGeom prst="rect">
            <a:avLst/>
          </a:prstGeom>
          <a:noFill/>
        </p:spPr>
        <p:txBody>
          <a:bodyPr wrap="square" rtlCol="0">
            <a:spAutoFit/>
          </a:bodyPr>
          <a:lstStyle/>
          <a:p>
            <a:r>
              <a:rPr lang="en-US" altLang="zh-TW"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No</a:t>
            </a:r>
            <a:endPar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cxnSp>
        <p:nvCxnSpPr>
          <p:cNvPr id="29" name="接點: 肘形 28">
            <a:extLst>
              <a:ext uri="{FF2B5EF4-FFF2-40B4-BE49-F238E27FC236}">
                <a16:creationId xmlns:a16="http://schemas.microsoft.com/office/drawing/2014/main" id="{B15F8F54-9634-4D40-BD0A-299C70703A5E}"/>
              </a:ext>
            </a:extLst>
          </p:cNvPr>
          <p:cNvCxnSpPr>
            <a:cxnSpLocks/>
            <a:stCxn id="11" idx="2"/>
            <a:endCxn id="9" idx="2"/>
          </p:cNvCxnSpPr>
          <p:nvPr/>
        </p:nvCxnSpPr>
        <p:spPr>
          <a:xfrm rot="16200000" flipH="1">
            <a:off x="4894774" y="3023436"/>
            <a:ext cx="100385" cy="3420127"/>
          </a:xfrm>
          <a:prstGeom prst="bentConnector3">
            <a:avLst>
              <a:gd name="adj1" fmla="val 1085298"/>
            </a:avLst>
          </a:prstGeom>
          <a:ln w="28575">
            <a:solidFill>
              <a:srgbClr val="264754"/>
            </a:solidFill>
            <a:tailEnd type="triangle"/>
          </a:ln>
        </p:spPr>
        <p:style>
          <a:lnRef idx="1">
            <a:schemeClr val="accent1"/>
          </a:lnRef>
          <a:fillRef idx="0">
            <a:schemeClr val="accent1"/>
          </a:fillRef>
          <a:effectRef idx="0">
            <a:schemeClr val="accent1"/>
          </a:effectRef>
          <a:fontRef idx="minor">
            <a:schemeClr val="tx1"/>
          </a:fontRef>
        </p:style>
      </p:cxnSp>
      <p:cxnSp>
        <p:nvCxnSpPr>
          <p:cNvPr id="34" name="接點: 肘形 33">
            <a:extLst>
              <a:ext uri="{FF2B5EF4-FFF2-40B4-BE49-F238E27FC236}">
                <a16:creationId xmlns:a16="http://schemas.microsoft.com/office/drawing/2014/main" id="{FB072326-C306-4165-B69D-EAACDC9243AB}"/>
              </a:ext>
            </a:extLst>
          </p:cNvPr>
          <p:cNvCxnSpPr>
            <a:cxnSpLocks/>
          </p:cNvCxnSpPr>
          <p:nvPr/>
        </p:nvCxnSpPr>
        <p:spPr>
          <a:xfrm flipH="1">
            <a:off x="6655030" y="4284885"/>
            <a:ext cx="1238242" cy="498807"/>
          </a:xfrm>
          <a:prstGeom prst="bentConnector4">
            <a:avLst>
              <a:gd name="adj1" fmla="val -215874"/>
              <a:gd name="adj2" fmla="val 298291"/>
            </a:avLst>
          </a:prstGeom>
          <a:ln w="28575">
            <a:solidFill>
              <a:srgbClr val="264754"/>
            </a:solidFill>
            <a:tailEnd type="triangle"/>
          </a:ln>
        </p:spPr>
        <p:style>
          <a:lnRef idx="1">
            <a:schemeClr val="accent1"/>
          </a:lnRef>
          <a:fillRef idx="0">
            <a:schemeClr val="accent1"/>
          </a:fillRef>
          <a:effectRef idx="0">
            <a:schemeClr val="accent1"/>
          </a:effectRef>
          <a:fontRef idx="minor">
            <a:schemeClr val="tx1"/>
          </a:fontRef>
        </p:style>
      </p:cxnSp>
      <p:sp>
        <p:nvSpPr>
          <p:cNvPr id="44" name="投影片編號版面配置區 4">
            <a:extLst>
              <a:ext uri="{FF2B5EF4-FFF2-40B4-BE49-F238E27FC236}">
                <a16:creationId xmlns:a16="http://schemas.microsoft.com/office/drawing/2014/main" id="{69B35892-FD76-4F4C-90D5-46CFF3B0D254}"/>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15</a:t>
            </a:fld>
            <a:endParaRPr lang="zh-TW" altLang="en-US"/>
          </a:p>
        </p:txBody>
      </p:sp>
    </p:spTree>
    <p:extLst>
      <p:ext uri="{BB962C8B-B14F-4D97-AF65-F5344CB8AC3E}">
        <p14:creationId xmlns:p14="http://schemas.microsoft.com/office/powerpoint/2010/main" val="108748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貓咪監控</a:t>
            </a:r>
            <a:endParaRPr lang="zh-TW" altLang="en-US" dirty="0"/>
          </a:p>
        </p:txBody>
      </p:sp>
      <p:sp>
        <p:nvSpPr>
          <p:cNvPr id="3" name="文字方塊 2">
            <a:extLst>
              <a:ext uri="{FF2B5EF4-FFF2-40B4-BE49-F238E27FC236}">
                <a16:creationId xmlns:a16="http://schemas.microsoft.com/office/drawing/2014/main" id="{B295D85F-8054-4AA6-BAC8-AB1D26A4EAE6}"/>
              </a:ext>
            </a:extLst>
          </p:cNvPr>
          <p:cNvSpPr txBox="1"/>
          <p:nvPr/>
        </p:nvSpPr>
        <p:spPr>
          <a:xfrm>
            <a:off x="1103227" y="1489952"/>
            <a:ext cx="9556750" cy="22404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器材 </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p>
          <a:p>
            <a:pPr marL="914400" lvl="1" indent="-457200">
              <a:lnSpc>
                <a:spcPct val="150000"/>
              </a:lnSpc>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攝影機</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lnSpc>
                <a:spcPct val="150000"/>
              </a:lnSpc>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樹苺派</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lnSpc>
                <a:spcPct val="150000"/>
              </a:lnSpc>
              <a:buFont typeface="Wingdings" panose="05000000000000000000" pitchFamily="2" charset="2"/>
              <a:buAutoNum type="circleNumWdWhitePlain"/>
            </a:pP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SG90 </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伺服馬達 舵機 </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9</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克 </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(180</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度</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p>
        </p:txBody>
      </p:sp>
      <p:pic>
        <p:nvPicPr>
          <p:cNvPr id="5" name="圖片 4">
            <a:extLst>
              <a:ext uri="{FF2B5EF4-FFF2-40B4-BE49-F238E27FC236}">
                <a16:creationId xmlns:a16="http://schemas.microsoft.com/office/drawing/2014/main" id="{44425821-7D18-4DFF-9CE2-390C951B5DE6}"/>
              </a:ext>
            </a:extLst>
          </p:cNvPr>
          <p:cNvPicPr>
            <a:picLocks noChangeAspect="1"/>
          </p:cNvPicPr>
          <p:nvPr/>
        </p:nvPicPr>
        <p:blipFill rotWithShape="1">
          <a:blip r:embed="rId2"/>
          <a:srcRect l="32847" t="28172" b="2704"/>
          <a:stretch/>
        </p:blipFill>
        <p:spPr>
          <a:xfrm>
            <a:off x="6871580" y="3800496"/>
            <a:ext cx="4796664" cy="2745160"/>
          </a:xfrm>
          <a:prstGeom prst="rect">
            <a:avLst/>
          </a:prstGeom>
        </p:spPr>
      </p:pic>
      <p:pic>
        <p:nvPicPr>
          <p:cNvPr id="6" name="圖片 5">
            <a:extLst>
              <a:ext uri="{FF2B5EF4-FFF2-40B4-BE49-F238E27FC236}">
                <a16:creationId xmlns:a16="http://schemas.microsoft.com/office/drawing/2014/main" id="{E34EBAF2-F12C-4B68-880B-0425EEB96464}"/>
              </a:ext>
            </a:extLst>
          </p:cNvPr>
          <p:cNvPicPr>
            <a:picLocks noChangeAspect="1"/>
          </p:cNvPicPr>
          <p:nvPr/>
        </p:nvPicPr>
        <p:blipFill rotWithShape="1">
          <a:blip r:embed="rId3"/>
          <a:srcRect b="9423"/>
          <a:stretch/>
        </p:blipFill>
        <p:spPr>
          <a:xfrm>
            <a:off x="1532023" y="3800496"/>
            <a:ext cx="4041909" cy="2745160"/>
          </a:xfrm>
          <a:prstGeom prst="rect">
            <a:avLst/>
          </a:prstGeom>
        </p:spPr>
      </p:pic>
      <p:sp>
        <p:nvSpPr>
          <p:cNvPr id="7" name="投影片編號版面配置區 4">
            <a:extLst>
              <a:ext uri="{FF2B5EF4-FFF2-40B4-BE49-F238E27FC236}">
                <a16:creationId xmlns:a16="http://schemas.microsoft.com/office/drawing/2014/main" id="{BC65959C-BB9A-4EF8-935C-A16FD468BD7C}"/>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16</a:t>
            </a:fld>
            <a:endParaRPr lang="zh-TW" altLang="en-US"/>
          </a:p>
        </p:txBody>
      </p:sp>
    </p:spTree>
    <p:extLst>
      <p:ext uri="{BB962C8B-B14F-4D97-AF65-F5344CB8AC3E}">
        <p14:creationId xmlns:p14="http://schemas.microsoft.com/office/powerpoint/2010/main" val="216819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貓咪監控</a:t>
            </a:r>
            <a:endParaRPr lang="zh-TW" altLang="en-US" dirty="0"/>
          </a:p>
        </p:txBody>
      </p:sp>
      <p:sp>
        <p:nvSpPr>
          <p:cNvPr id="3" name="文字方塊 2">
            <a:extLst>
              <a:ext uri="{FF2B5EF4-FFF2-40B4-BE49-F238E27FC236}">
                <a16:creationId xmlns:a16="http://schemas.microsoft.com/office/drawing/2014/main" id="{B295D85F-8054-4AA6-BAC8-AB1D26A4EAE6}"/>
              </a:ext>
            </a:extLst>
          </p:cNvPr>
          <p:cNvSpPr txBox="1"/>
          <p:nvPr/>
        </p:nvSpPr>
        <p:spPr>
          <a:xfrm>
            <a:off x="1317625" y="1761556"/>
            <a:ext cx="9556750" cy="1200329"/>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作法 </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285750" indent="-285750">
              <a:buFont typeface="Arial" panose="020B0604020202020204" pitchFamily="34" charset="0"/>
              <a:buChar char="•"/>
            </a:pP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914400" lvl="1" indent="-457200">
              <a:buFont typeface="Wingdings" panose="05000000000000000000" pitchFamily="2" charset="2"/>
              <a:buAutoNum type="circleNumWdWhitePlain"/>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使用伺服馬達帶動攝影機，可旋轉</a:t>
            </a:r>
            <a:r>
              <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180</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度，監控貓咪行為</a:t>
            </a:r>
          </a:p>
        </p:txBody>
      </p:sp>
      <p:pic>
        <p:nvPicPr>
          <p:cNvPr id="4" name="圖片 3">
            <a:extLst>
              <a:ext uri="{FF2B5EF4-FFF2-40B4-BE49-F238E27FC236}">
                <a16:creationId xmlns:a16="http://schemas.microsoft.com/office/drawing/2014/main" id="{2FB61F40-8B7C-4C59-BD70-983141B8184E}"/>
              </a:ext>
            </a:extLst>
          </p:cNvPr>
          <p:cNvPicPr>
            <a:picLocks noChangeAspect="1"/>
          </p:cNvPicPr>
          <p:nvPr/>
        </p:nvPicPr>
        <p:blipFill rotWithShape="1">
          <a:blip r:embed="rId2"/>
          <a:srcRect r="31696" b="4392"/>
          <a:stretch/>
        </p:blipFill>
        <p:spPr>
          <a:xfrm>
            <a:off x="3779896" y="3128769"/>
            <a:ext cx="4632207" cy="3317298"/>
          </a:xfrm>
          <a:prstGeom prst="rect">
            <a:avLst/>
          </a:prstGeom>
        </p:spPr>
      </p:pic>
      <p:sp>
        <p:nvSpPr>
          <p:cNvPr id="6" name="投影片編號版面配置區 4">
            <a:extLst>
              <a:ext uri="{FF2B5EF4-FFF2-40B4-BE49-F238E27FC236}">
                <a16:creationId xmlns:a16="http://schemas.microsoft.com/office/drawing/2014/main" id="{4CB2A405-85A4-450F-8706-8E0C6F9A4CE7}"/>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17</a:t>
            </a:fld>
            <a:endParaRPr lang="zh-TW" altLang="en-US"/>
          </a:p>
        </p:txBody>
      </p:sp>
    </p:spTree>
    <p:extLst>
      <p:ext uri="{BB962C8B-B14F-4D97-AF65-F5344CB8AC3E}">
        <p14:creationId xmlns:p14="http://schemas.microsoft.com/office/powerpoint/2010/main" val="88777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CE8A7B-1724-4D93-8D88-A198BF2B4DC2}"/>
              </a:ext>
            </a:extLst>
          </p:cNvPr>
          <p:cNvSpPr>
            <a:spLocks noGrp="1"/>
          </p:cNvSpPr>
          <p:nvPr>
            <p:ph type="title"/>
          </p:nvPr>
        </p:nvSpPr>
        <p:spPr>
          <a:xfrm>
            <a:off x="3766710" y="2249714"/>
            <a:ext cx="9557404" cy="2471057"/>
          </a:xfrm>
        </p:spPr>
        <p:txBody>
          <a:bodyPr anchor="ctr">
            <a:normAutofit/>
          </a:bodyPr>
          <a:lstStyle/>
          <a:p>
            <a:r>
              <a:rPr lang="zh-TW" altLang="en-US" sz="5400" b="1" spc="300" dirty="0">
                <a:solidFill>
                  <a:srgbClr val="264653"/>
                </a:solidFill>
                <a:latin typeface="微軟正黑體" panose="020B0604030504040204" pitchFamily="34" charset="-120"/>
                <a:ea typeface="微軟正黑體" panose="020B0604030504040204" pitchFamily="34" charset="-120"/>
              </a:rPr>
              <a:t>實驗結果及分析</a:t>
            </a:r>
          </a:p>
        </p:txBody>
      </p:sp>
      <p:sp>
        <p:nvSpPr>
          <p:cNvPr id="3" name="投影片編號版面配置區 4">
            <a:extLst>
              <a:ext uri="{FF2B5EF4-FFF2-40B4-BE49-F238E27FC236}">
                <a16:creationId xmlns:a16="http://schemas.microsoft.com/office/drawing/2014/main" id="{25888F4A-0A6B-4CF6-A5E9-8CC1BE420631}"/>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18</a:t>
            </a:fld>
            <a:endParaRPr lang="zh-TW" altLang="en-US"/>
          </a:p>
        </p:txBody>
      </p:sp>
    </p:spTree>
    <p:extLst>
      <p:ext uri="{BB962C8B-B14F-4D97-AF65-F5344CB8AC3E}">
        <p14:creationId xmlns:p14="http://schemas.microsoft.com/office/powerpoint/2010/main" val="355970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網頁</a:t>
            </a:r>
            <a:endParaRPr lang="zh-TW" altLang="en-US" dirty="0"/>
          </a:p>
        </p:txBody>
      </p:sp>
      <p:pic>
        <p:nvPicPr>
          <p:cNvPr id="4" name="圖片 3">
            <a:extLst>
              <a:ext uri="{FF2B5EF4-FFF2-40B4-BE49-F238E27FC236}">
                <a16:creationId xmlns:a16="http://schemas.microsoft.com/office/drawing/2014/main" id="{EAD87702-FD5C-415B-9CE1-B6D2AADFEDA3}"/>
              </a:ext>
            </a:extLst>
          </p:cNvPr>
          <p:cNvPicPr>
            <a:picLocks noChangeAspect="1"/>
          </p:cNvPicPr>
          <p:nvPr/>
        </p:nvPicPr>
        <p:blipFill>
          <a:blip r:embed="rId2"/>
          <a:stretch>
            <a:fillRect/>
          </a:stretch>
        </p:blipFill>
        <p:spPr>
          <a:xfrm>
            <a:off x="998885" y="1584250"/>
            <a:ext cx="10194230" cy="4868179"/>
          </a:xfrm>
          <a:prstGeom prst="rect">
            <a:avLst/>
          </a:prstGeom>
        </p:spPr>
      </p:pic>
      <p:sp>
        <p:nvSpPr>
          <p:cNvPr id="5" name="投影片編號版面配置區 4">
            <a:extLst>
              <a:ext uri="{FF2B5EF4-FFF2-40B4-BE49-F238E27FC236}">
                <a16:creationId xmlns:a16="http://schemas.microsoft.com/office/drawing/2014/main" id="{24998C58-80EB-4736-8B0D-90D609E432C7}"/>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19</a:t>
            </a:fld>
            <a:endParaRPr lang="zh-TW" altLang="en-US"/>
          </a:p>
        </p:txBody>
      </p:sp>
    </p:spTree>
    <p:extLst>
      <p:ext uri="{BB962C8B-B14F-4D97-AF65-F5344CB8AC3E}">
        <p14:creationId xmlns:p14="http://schemas.microsoft.com/office/powerpoint/2010/main" val="423841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1AC892-6262-4DE5-97FC-25C4EE64C4B9}"/>
              </a:ext>
            </a:extLst>
          </p:cNvPr>
          <p:cNvSpPr>
            <a:spLocks noGrp="1"/>
          </p:cNvSpPr>
          <p:nvPr>
            <p:ph type="title"/>
          </p:nvPr>
        </p:nvSpPr>
        <p:spPr>
          <a:xfrm>
            <a:off x="0" y="0"/>
            <a:ext cx="12192000" cy="1325563"/>
          </a:xfrm>
        </p:spPr>
        <p:txBody>
          <a:bodyPr/>
          <a:lstStyle/>
          <a:p>
            <a:r>
              <a:rPr lang="en-US" altLang="zh-TW" dirty="0">
                <a:latin typeface="微軟正黑體" panose="020B0604030504040204" pitchFamily="34" charset="-120"/>
                <a:ea typeface="微軟正黑體" panose="020B0604030504040204" pitchFamily="34" charset="-120"/>
              </a:rPr>
              <a:t>CONTENT</a:t>
            </a:r>
            <a:endParaRPr lang="zh-TW" altLang="en-US" dirty="0">
              <a:latin typeface="微軟正黑體" panose="020B0604030504040204" pitchFamily="34" charset="-120"/>
              <a:ea typeface="微軟正黑體" panose="020B0604030504040204" pitchFamily="34" charset="-120"/>
            </a:endParaRPr>
          </a:p>
        </p:txBody>
      </p:sp>
      <p:grpSp>
        <p:nvGrpSpPr>
          <p:cNvPr id="4" name="群組 3">
            <a:extLst>
              <a:ext uri="{FF2B5EF4-FFF2-40B4-BE49-F238E27FC236}">
                <a16:creationId xmlns:a16="http://schemas.microsoft.com/office/drawing/2014/main" id="{515F97D7-566E-4C62-956F-AC1A95FA83E9}"/>
              </a:ext>
            </a:extLst>
          </p:cNvPr>
          <p:cNvGrpSpPr/>
          <p:nvPr/>
        </p:nvGrpSpPr>
        <p:grpSpPr>
          <a:xfrm>
            <a:off x="2694940" y="1676290"/>
            <a:ext cx="7703726" cy="646331"/>
            <a:chOff x="2694940" y="1676290"/>
            <a:chExt cx="7703726" cy="646331"/>
          </a:xfrm>
        </p:grpSpPr>
        <p:sp>
          <p:nvSpPr>
            <p:cNvPr id="6" name="矩形: 圓角 5">
              <a:extLst>
                <a:ext uri="{FF2B5EF4-FFF2-40B4-BE49-F238E27FC236}">
                  <a16:creationId xmlns:a16="http://schemas.microsoft.com/office/drawing/2014/main" id="{EF7C4171-A399-4653-8588-690607B2CAF7}"/>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latin typeface="微軟正黑體" panose="020B0604030504040204" pitchFamily="34" charset="-120"/>
                <a:ea typeface="微軟正黑體" panose="020B0604030504040204" pitchFamily="34" charset="-120"/>
              </a:endParaRPr>
            </a:p>
          </p:txBody>
        </p:sp>
        <p:sp>
          <p:nvSpPr>
            <p:cNvPr id="7" name="文字方塊 6">
              <a:extLst>
                <a:ext uri="{FF2B5EF4-FFF2-40B4-BE49-F238E27FC236}">
                  <a16:creationId xmlns:a16="http://schemas.microsoft.com/office/drawing/2014/main" id="{C782779A-A9BD-4D74-B498-13CC878CA49B}"/>
                </a:ext>
              </a:extLst>
            </p:cNvPr>
            <p:cNvSpPr txBox="1"/>
            <p:nvPr userDrawn="1"/>
          </p:nvSpPr>
          <p:spPr>
            <a:xfrm>
              <a:off x="3162204" y="1676290"/>
              <a:ext cx="7236462" cy="646331"/>
            </a:xfrm>
            <a:prstGeom prst="rect">
              <a:avLst/>
            </a:prstGeom>
            <a:noFill/>
          </p:spPr>
          <p:txBody>
            <a:bodyPr wrap="square" rtlCol="0">
              <a:spAutoFit/>
            </a:bodyPr>
            <a:lstStyle/>
            <a:p>
              <a:r>
                <a:rPr lang="zh-TW" altLang="en-US" sz="3600" b="1"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計畫摘要</a:t>
              </a:r>
            </a:p>
          </p:txBody>
        </p:sp>
      </p:grpSp>
      <p:grpSp>
        <p:nvGrpSpPr>
          <p:cNvPr id="8" name="群組 7">
            <a:extLst>
              <a:ext uri="{FF2B5EF4-FFF2-40B4-BE49-F238E27FC236}">
                <a16:creationId xmlns:a16="http://schemas.microsoft.com/office/drawing/2014/main" id="{FA9FE164-1242-4BC0-8818-8D78AD995322}"/>
              </a:ext>
            </a:extLst>
          </p:cNvPr>
          <p:cNvGrpSpPr/>
          <p:nvPr/>
        </p:nvGrpSpPr>
        <p:grpSpPr>
          <a:xfrm>
            <a:off x="2688591" y="2462085"/>
            <a:ext cx="7712532" cy="646331"/>
            <a:chOff x="2694940" y="1676290"/>
            <a:chExt cx="7712532" cy="646331"/>
          </a:xfrm>
        </p:grpSpPr>
        <p:sp>
          <p:nvSpPr>
            <p:cNvPr id="10" name="矩形: 圓角 9">
              <a:extLst>
                <a:ext uri="{FF2B5EF4-FFF2-40B4-BE49-F238E27FC236}">
                  <a16:creationId xmlns:a16="http://schemas.microsoft.com/office/drawing/2014/main" id="{12F1F122-834E-459D-88B9-82249AF1D0AB}"/>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latin typeface="微軟正黑體" panose="020B0604030504040204" pitchFamily="34" charset="-120"/>
                <a:ea typeface="微軟正黑體" panose="020B0604030504040204" pitchFamily="34" charset="-120"/>
              </a:endParaRPr>
            </a:p>
          </p:txBody>
        </p:sp>
        <p:sp>
          <p:nvSpPr>
            <p:cNvPr id="11" name="文字方塊 10">
              <a:extLst>
                <a:ext uri="{FF2B5EF4-FFF2-40B4-BE49-F238E27FC236}">
                  <a16:creationId xmlns:a16="http://schemas.microsoft.com/office/drawing/2014/main" id="{3CE26CD4-E2CF-44E2-9C6F-106C9F9144BF}"/>
                </a:ext>
              </a:extLst>
            </p:cNvPr>
            <p:cNvSpPr txBox="1"/>
            <p:nvPr userDrawn="1"/>
          </p:nvSpPr>
          <p:spPr>
            <a:xfrm>
              <a:off x="3171010" y="1676290"/>
              <a:ext cx="72364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b="1"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提案目標</a:t>
              </a:r>
            </a:p>
          </p:txBody>
        </p:sp>
      </p:grpSp>
      <p:grpSp>
        <p:nvGrpSpPr>
          <p:cNvPr id="12" name="群組 11">
            <a:extLst>
              <a:ext uri="{FF2B5EF4-FFF2-40B4-BE49-F238E27FC236}">
                <a16:creationId xmlns:a16="http://schemas.microsoft.com/office/drawing/2014/main" id="{89D70572-CFE1-4F04-BF1A-1C5278FE5D42}"/>
              </a:ext>
            </a:extLst>
          </p:cNvPr>
          <p:cNvGrpSpPr/>
          <p:nvPr/>
        </p:nvGrpSpPr>
        <p:grpSpPr>
          <a:xfrm>
            <a:off x="2688591" y="3307752"/>
            <a:ext cx="7873903" cy="646331"/>
            <a:chOff x="2694940" y="1670445"/>
            <a:chExt cx="7873903" cy="646331"/>
          </a:xfrm>
        </p:grpSpPr>
        <p:sp>
          <p:nvSpPr>
            <p:cNvPr id="14" name="矩形: 圓角 13">
              <a:extLst>
                <a:ext uri="{FF2B5EF4-FFF2-40B4-BE49-F238E27FC236}">
                  <a16:creationId xmlns:a16="http://schemas.microsoft.com/office/drawing/2014/main" id="{EA17284B-347D-41B9-BFB1-64D3D2394983}"/>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5C005173-9968-4535-A86F-BBB692852391}"/>
                </a:ext>
              </a:extLst>
            </p:cNvPr>
            <p:cNvSpPr txBox="1"/>
            <p:nvPr userDrawn="1"/>
          </p:nvSpPr>
          <p:spPr>
            <a:xfrm>
              <a:off x="3168553" y="1670445"/>
              <a:ext cx="7400290" cy="646331"/>
            </a:xfrm>
            <a:prstGeom prst="rect">
              <a:avLst/>
            </a:prstGeom>
            <a:noFill/>
          </p:spPr>
          <p:txBody>
            <a:bodyPr wrap="square" rtlCol="0">
              <a:spAutoFit/>
            </a:bodyPr>
            <a:lstStyle/>
            <a:p>
              <a:pPr algn="l"/>
              <a:r>
                <a:rPr lang="zh-TW" altLang="en-US" sz="3600" b="1"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實驗作法</a:t>
              </a:r>
            </a:p>
          </p:txBody>
        </p:sp>
      </p:grpSp>
      <p:grpSp>
        <p:nvGrpSpPr>
          <p:cNvPr id="16" name="群組 15">
            <a:extLst>
              <a:ext uri="{FF2B5EF4-FFF2-40B4-BE49-F238E27FC236}">
                <a16:creationId xmlns:a16="http://schemas.microsoft.com/office/drawing/2014/main" id="{354F441F-B30D-486E-911B-1189968F025E}"/>
              </a:ext>
            </a:extLst>
          </p:cNvPr>
          <p:cNvGrpSpPr/>
          <p:nvPr/>
        </p:nvGrpSpPr>
        <p:grpSpPr>
          <a:xfrm>
            <a:off x="2688591" y="4163762"/>
            <a:ext cx="7710075" cy="646331"/>
            <a:chOff x="2694940" y="1676290"/>
            <a:chExt cx="7710075" cy="646331"/>
          </a:xfrm>
        </p:grpSpPr>
        <p:sp>
          <p:nvSpPr>
            <p:cNvPr id="18" name="矩形: 圓角 17">
              <a:extLst>
                <a:ext uri="{FF2B5EF4-FFF2-40B4-BE49-F238E27FC236}">
                  <a16:creationId xmlns:a16="http://schemas.microsoft.com/office/drawing/2014/main" id="{161F5CC9-5E18-4581-BFDE-D54F477D50AC}"/>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latin typeface="微軟正黑體" panose="020B0604030504040204" pitchFamily="34" charset="-120"/>
                <a:ea typeface="微軟正黑體" panose="020B0604030504040204" pitchFamily="34" charset="-120"/>
              </a:endParaRPr>
            </a:p>
          </p:txBody>
        </p:sp>
        <p:sp>
          <p:nvSpPr>
            <p:cNvPr id="19" name="文字方塊 18">
              <a:extLst>
                <a:ext uri="{FF2B5EF4-FFF2-40B4-BE49-F238E27FC236}">
                  <a16:creationId xmlns:a16="http://schemas.microsoft.com/office/drawing/2014/main" id="{5FF07098-B576-4EA2-8D05-FE82D6152590}"/>
                </a:ext>
              </a:extLst>
            </p:cNvPr>
            <p:cNvSpPr txBox="1"/>
            <p:nvPr userDrawn="1"/>
          </p:nvSpPr>
          <p:spPr>
            <a:xfrm>
              <a:off x="3168553" y="1676290"/>
              <a:ext cx="72364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600" b="1"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實驗結果及分析</a:t>
              </a:r>
            </a:p>
          </p:txBody>
        </p:sp>
      </p:grpSp>
      <p:grpSp>
        <p:nvGrpSpPr>
          <p:cNvPr id="20" name="群組 19">
            <a:extLst>
              <a:ext uri="{FF2B5EF4-FFF2-40B4-BE49-F238E27FC236}">
                <a16:creationId xmlns:a16="http://schemas.microsoft.com/office/drawing/2014/main" id="{316E9920-D508-481E-9C3E-D5BB8DDEF5AC}"/>
              </a:ext>
            </a:extLst>
          </p:cNvPr>
          <p:cNvGrpSpPr/>
          <p:nvPr/>
        </p:nvGrpSpPr>
        <p:grpSpPr>
          <a:xfrm>
            <a:off x="2688591" y="4976432"/>
            <a:ext cx="7710075" cy="646331"/>
            <a:chOff x="2694940" y="1676290"/>
            <a:chExt cx="7710075" cy="646331"/>
          </a:xfrm>
        </p:grpSpPr>
        <p:sp>
          <p:nvSpPr>
            <p:cNvPr id="22" name="矩形: 圓角 21">
              <a:extLst>
                <a:ext uri="{FF2B5EF4-FFF2-40B4-BE49-F238E27FC236}">
                  <a16:creationId xmlns:a16="http://schemas.microsoft.com/office/drawing/2014/main" id="{BF136115-8640-4902-BF43-05F08EA02997}"/>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7A8F2A93-7489-43ED-A87B-71E29B89CA26}"/>
                </a:ext>
              </a:extLst>
            </p:cNvPr>
            <p:cNvSpPr txBox="1"/>
            <p:nvPr userDrawn="1"/>
          </p:nvSpPr>
          <p:spPr>
            <a:xfrm>
              <a:off x="3168553" y="1676290"/>
              <a:ext cx="7236462" cy="646331"/>
            </a:xfrm>
            <a:prstGeom prst="rect">
              <a:avLst/>
            </a:prstGeom>
            <a:noFill/>
          </p:spPr>
          <p:txBody>
            <a:bodyPr wrap="square" rtlCol="0">
              <a:spAutoFit/>
            </a:bodyPr>
            <a:lstStyle/>
            <a:p>
              <a:pPr algn="l"/>
              <a:r>
                <a:rPr lang="zh-TW" altLang="en-US" sz="3600" b="1"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結論</a:t>
              </a:r>
            </a:p>
          </p:txBody>
        </p:sp>
      </p:grpSp>
      <p:grpSp>
        <p:nvGrpSpPr>
          <p:cNvPr id="24" name="群組 23">
            <a:extLst>
              <a:ext uri="{FF2B5EF4-FFF2-40B4-BE49-F238E27FC236}">
                <a16:creationId xmlns:a16="http://schemas.microsoft.com/office/drawing/2014/main" id="{756992E8-5EFA-43C5-8B01-6858A9B2C46E}"/>
              </a:ext>
            </a:extLst>
          </p:cNvPr>
          <p:cNvGrpSpPr/>
          <p:nvPr/>
        </p:nvGrpSpPr>
        <p:grpSpPr>
          <a:xfrm>
            <a:off x="2688591" y="5789613"/>
            <a:ext cx="7710075" cy="646331"/>
            <a:chOff x="2694940" y="1676290"/>
            <a:chExt cx="7710075" cy="646331"/>
          </a:xfrm>
        </p:grpSpPr>
        <p:sp>
          <p:nvSpPr>
            <p:cNvPr id="26" name="矩形: 圓角 25">
              <a:extLst>
                <a:ext uri="{FF2B5EF4-FFF2-40B4-BE49-F238E27FC236}">
                  <a16:creationId xmlns:a16="http://schemas.microsoft.com/office/drawing/2014/main" id="{5F1369A9-DC9C-4BC0-85BF-968F56BAC14A}"/>
                </a:ext>
              </a:extLst>
            </p:cNvPr>
            <p:cNvSpPr/>
            <p:nvPr userDrawn="1"/>
          </p:nvSpPr>
          <p:spPr>
            <a:xfrm>
              <a:off x="2694940" y="1726406"/>
              <a:ext cx="45719" cy="5461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264653"/>
                </a:solidFill>
                <a:latin typeface="微軟正黑體" panose="020B0604030504040204" pitchFamily="34" charset="-120"/>
                <a:ea typeface="微軟正黑體" panose="020B0604030504040204" pitchFamily="34" charset="-120"/>
              </a:endParaRPr>
            </a:p>
          </p:txBody>
        </p:sp>
        <p:sp>
          <p:nvSpPr>
            <p:cNvPr id="27" name="文字方塊 26">
              <a:extLst>
                <a:ext uri="{FF2B5EF4-FFF2-40B4-BE49-F238E27FC236}">
                  <a16:creationId xmlns:a16="http://schemas.microsoft.com/office/drawing/2014/main" id="{B195FA96-9AEB-4DD8-83DD-523359E83EE2}"/>
                </a:ext>
              </a:extLst>
            </p:cNvPr>
            <p:cNvSpPr txBox="1"/>
            <p:nvPr userDrawn="1"/>
          </p:nvSpPr>
          <p:spPr>
            <a:xfrm>
              <a:off x="3168553" y="1676290"/>
              <a:ext cx="7236462" cy="646331"/>
            </a:xfrm>
            <a:prstGeom prst="rect">
              <a:avLst/>
            </a:prstGeom>
            <a:noFill/>
          </p:spPr>
          <p:txBody>
            <a:bodyPr wrap="square" rtlCol="0">
              <a:spAutoFit/>
            </a:bodyPr>
            <a:lstStyle/>
            <a:p>
              <a:pPr lvl="0">
                <a:defRPr/>
              </a:pPr>
              <a:r>
                <a:rPr lang="zh-TW" altLang="en-US" sz="3600" b="1" spc="3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參考資料</a:t>
              </a:r>
              <a:endParaRPr lang="zh-TW" altLang="en-US" sz="3600" b="1"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p:txBody>
        </p:sp>
      </p:grpSp>
      <p:sp>
        <p:nvSpPr>
          <p:cNvPr id="21" name="投影片編號版面配置區 4">
            <a:extLst>
              <a:ext uri="{FF2B5EF4-FFF2-40B4-BE49-F238E27FC236}">
                <a16:creationId xmlns:a16="http://schemas.microsoft.com/office/drawing/2014/main" id="{3BB769F2-A044-44F8-9BCF-19780B8C2E34}"/>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2</a:t>
            </a:fld>
            <a:endParaRPr lang="zh-TW" altLang="en-US"/>
          </a:p>
        </p:txBody>
      </p:sp>
    </p:spTree>
    <p:extLst>
      <p:ext uri="{BB962C8B-B14F-4D97-AF65-F5344CB8AC3E}">
        <p14:creationId xmlns:p14="http://schemas.microsoft.com/office/powerpoint/2010/main" val="416068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外網連線</a:t>
            </a:r>
            <a:endParaRPr lang="zh-TW" altLang="en-US" dirty="0"/>
          </a:p>
        </p:txBody>
      </p:sp>
      <p:pic>
        <p:nvPicPr>
          <p:cNvPr id="3" name="圖片 2">
            <a:extLst>
              <a:ext uri="{FF2B5EF4-FFF2-40B4-BE49-F238E27FC236}">
                <a16:creationId xmlns:a16="http://schemas.microsoft.com/office/drawing/2014/main" id="{671D5B02-DF7F-491A-B878-5F76F33B35BE}"/>
              </a:ext>
            </a:extLst>
          </p:cNvPr>
          <p:cNvPicPr>
            <a:picLocks noChangeAspect="1"/>
          </p:cNvPicPr>
          <p:nvPr/>
        </p:nvPicPr>
        <p:blipFill rotWithShape="1">
          <a:blip r:embed="rId3"/>
          <a:srcRect l="547" r="72619" b="-62"/>
          <a:stretch/>
        </p:blipFill>
        <p:spPr>
          <a:xfrm>
            <a:off x="7550590" y="2227152"/>
            <a:ext cx="3323785" cy="3992579"/>
          </a:xfrm>
          <a:prstGeom prst="rect">
            <a:avLst/>
          </a:prstGeom>
        </p:spPr>
      </p:pic>
      <p:sp>
        <p:nvSpPr>
          <p:cNvPr id="5" name="文字方塊 4">
            <a:extLst>
              <a:ext uri="{FF2B5EF4-FFF2-40B4-BE49-F238E27FC236}">
                <a16:creationId xmlns:a16="http://schemas.microsoft.com/office/drawing/2014/main" id="{6D7366C7-9C09-4AA6-94EF-1F24AE6C1B2B}"/>
              </a:ext>
            </a:extLst>
          </p:cNvPr>
          <p:cNvSpPr txBox="1"/>
          <p:nvPr/>
        </p:nvSpPr>
        <p:spPr>
          <a:xfrm>
            <a:off x="1317625" y="1691273"/>
            <a:ext cx="9556750" cy="461665"/>
          </a:xfrm>
          <a:prstGeom prst="rect">
            <a:avLst/>
          </a:prstGeom>
          <a:noFill/>
        </p:spPr>
        <p:txBody>
          <a:bodyPr wrap="square" rtlCol="0">
            <a:spAutoFit/>
          </a:bodyPr>
          <a:lstStyle/>
          <a:p>
            <a:pPr marL="457200" indent="-457200">
              <a:buFont typeface="Arial" panose="020B0604020202020204" pitchFamily="34" charset="0"/>
              <a:buChar char="•"/>
            </a:pPr>
            <a:r>
              <a:rPr lang="en-US" altLang="zh-TW"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134.208.2.180/test</a:t>
            </a:r>
          </a:p>
        </p:txBody>
      </p:sp>
      <p:pic>
        <p:nvPicPr>
          <p:cNvPr id="6" name="圖片 5">
            <a:extLst>
              <a:ext uri="{FF2B5EF4-FFF2-40B4-BE49-F238E27FC236}">
                <a16:creationId xmlns:a16="http://schemas.microsoft.com/office/drawing/2014/main" id="{EAD843ED-D536-4437-B40B-4B3E931DE9F1}"/>
              </a:ext>
            </a:extLst>
          </p:cNvPr>
          <p:cNvPicPr>
            <a:picLocks noChangeAspect="1"/>
          </p:cNvPicPr>
          <p:nvPr/>
        </p:nvPicPr>
        <p:blipFill>
          <a:blip r:embed="rId4"/>
          <a:stretch>
            <a:fillRect/>
          </a:stretch>
        </p:blipFill>
        <p:spPr>
          <a:xfrm>
            <a:off x="1036967" y="2707038"/>
            <a:ext cx="6049219" cy="2543530"/>
          </a:xfrm>
          <a:prstGeom prst="rect">
            <a:avLst/>
          </a:prstGeom>
        </p:spPr>
      </p:pic>
      <p:sp>
        <p:nvSpPr>
          <p:cNvPr id="7" name="投影片編號版面配置區 4">
            <a:extLst>
              <a:ext uri="{FF2B5EF4-FFF2-40B4-BE49-F238E27FC236}">
                <a16:creationId xmlns:a16="http://schemas.microsoft.com/office/drawing/2014/main" id="{64F96578-65CD-44B0-90BF-891FFC62B3B1}"/>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20</a:t>
            </a:fld>
            <a:endParaRPr lang="zh-TW" altLang="en-US"/>
          </a:p>
        </p:txBody>
      </p:sp>
    </p:spTree>
    <p:extLst>
      <p:ext uri="{BB962C8B-B14F-4D97-AF65-F5344CB8AC3E}">
        <p14:creationId xmlns:p14="http://schemas.microsoft.com/office/powerpoint/2010/main" val="249728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實驗結果</a:t>
            </a:r>
            <a:endParaRPr lang="zh-TW" altLang="en-US" dirty="0"/>
          </a:p>
        </p:txBody>
      </p:sp>
      <p:sp>
        <p:nvSpPr>
          <p:cNvPr id="4" name="文字方塊 3">
            <a:extLst>
              <a:ext uri="{FF2B5EF4-FFF2-40B4-BE49-F238E27FC236}">
                <a16:creationId xmlns:a16="http://schemas.microsoft.com/office/drawing/2014/main" id="{5A3A55C5-F7CE-47FB-8071-6DAE41A22419}"/>
              </a:ext>
            </a:extLst>
          </p:cNvPr>
          <p:cNvSpPr txBox="1"/>
          <p:nvPr/>
        </p:nvSpPr>
        <p:spPr>
          <a:xfrm>
            <a:off x="1317625" y="1691273"/>
            <a:ext cx="9556750" cy="3416320"/>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在網頁上進行時間設定，當設定餵食時間到，控制馬達來完成餵食，並將餵食成功的訊息利用</a:t>
            </a:r>
            <a:r>
              <a:rPr lang="en-US" altLang="zh-TW"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LINE Notify </a:t>
            </a:r>
            <a:r>
              <a:rPr lang="zh-TW" altLang="en-US"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進行通知。</a:t>
            </a:r>
            <a:endParaRPr lang="en-US" altLang="zh-TW"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endParaRPr>
          </a:p>
          <a:p>
            <a:pPr marL="457200" indent="-457200">
              <a:buFont typeface="Arial" panose="020B0604020202020204" pitchFamily="34" charset="0"/>
              <a:buChar char="•"/>
            </a:pPr>
            <a:endParaRPr lang="en-US" altLang="zh-TW"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endParaRPr>
          </a:p>
          <a:p>
            <a:pPr marL="457200" indent="-457200">
              <a:buFont typeface="Arial" panose="020B0604020202020204" pitchFamily="34" charset="0"/>
              <a:buChar char="•"/>
            </a:pPr>
            <a:r>
              <a:rPr lang="zh-TW" altLang="en-US"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將溫濕度數據顯示在螢幕上，當監測到的數值超過設定範圍，將會發送警報訊息給用戶，並啟動風扇。</a:t>
            </a:r>
            <a:endParaRPr lang="en-US" altLang="zh-TW"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endParaRPr>
          </a:p>
          <a:p>
            <a:pPr marL="457200" indent="-457200">
              <a:buFont typeface="Arial" panose="020B0604020202020204" pitchFamily="34" charset="0"/>
              <a:buChar char="•"/>
            </a:pPr>
            <a:endParaRPr lang="en-US" altLang="zh-TW"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endParaRPr>
          </a:p>
          <a:p>
            <a:pPr marL="457200" indent="-457200">
              <a:buFont typeface="Arial" panose="020B0604020202020204" pitchFamily="34" charset="0"/>
              <a:buChar char="•"/>
            </a:pPr>
            <a:r>
              <a:rPr lang="zh-TW" altLang="en-US"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利用樹莓派接鏡頭、</a:t>
            </a:r>
            <a:r>
              <a:rPr lang="en-US" altLang="zh-TW"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OpenCV</a:t>
            </a:r>
            <a:r>
              <a:rPr lang="zh-TW" altLang="en-US"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a:t>
            </a:r>
            <a:r>
              <a:rPr lang="en-US" altLang="zh-TW"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Flask</a:t>
            </a:r>
            <a:r>
              <a:rPr lang="zh-TW" altLang="en-US"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rPr>
              <a:t>來實現即時串流影像，偵測貓咪是否在鏡頭內，若沒有則轉動伺服馬達直到偵測到貓咪，並且將影像傳到網頁上，方便使用者觀看，達到監控的目的。</a:t>
            </a:r>
            <a:endParaRPr lang="en-US" altLang="zh-TW" sz="2400" dirty="0">
              <a:solidFill>
                <a:srgbClr val="264754"/>
              </a:solidFill>
              <a:latin typeface="微軟正黑體" panose="020B0604030504040204" pitchFamily="34" charset="-120"/>
              <a:ea typeface="微軟正黑體" panose="020B0604030504040204" pitchFamily="34" charset="-120"/>
              <a:cs typeface="Courier New" panose="02070309020205020404" pitchFamily="49" charset="0"/>
            </a:endParaRPr>
          </a:p>
        </p:txBody>
      </p:sp>
      <p:sp>
        <p:nvSpPr>
          <p:cNvPr id="6" name="投影片編號版面配置區 4">
            <a:extLst>
              <a:ext uri="{FF2B5EF4-FFF2-40B4-BE49-F238E27FC236}">
                <a16:creationId xmlns:a16="http://schemas.microsoft.com/office/drawing/2014/main" id="{0F034EA8-D227-4B92-818A-65866596C01B}"/>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21</a:t>
            </a:fld>
            <a:endParaRPr lang="zh-TW" altLang="en-US"/>
          </a:p>
        </p:txBody>
      </p:sp>
    </p:spTree>
    <p:extLst>
      <p:ext uri="{BB962C8B-B14F-4D97-AF65-F5344CB8AC3E}">
        <p14:creationId xmlns:p14="http://schemas.microsoft.com/office/powerpoint/2010/main" val="416288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CE8A7B-1724-4D93-8D88-A198BF2B4DC2}"/>
              </a:ext>
            </a:extLst>
          </p:cNvPr>
          <p:cNvSpPr>
            <a:spLocks noGrp="1"/>
          </p:cNvSpPr>
          <p:nvPr>
            <p:ph type="title"/>
          </p:nvPr>
        </p:nvSpPr>
        <p:spPr>
          <a:xfrm>
            <a:off x="3766710" y="2249714"/>
            <a:ext cx="9557404" cy="2471057"/>
          </a:xfrm>
        </p:spPr>
        <p:txBody>
          <a:bodyPr anchor="ctr">
            <a:normAutofit/>
          </a:bodyPr>
          <a:lstStyle/>
          <a:p>
            <a:r>
              <a:rPr lang="zh-TW" altLang="en-US" sz="5400" spc="300" dirty="0">
                <a:latin typeface="微軟正黑體" panose="020B0604030504040204" pitchFamily="34" charset="-120"/>
                <a:ea typeface="微軟正黑體" panose="020B0604030504040204" pitchFamily="34" charset="-120"/>
              </a:rPr>
              <a:t>結論</a:t>
            </a:r>
          </a:p>
        </p:txBody>
      </p:sp>
      <p:sp>
        <p:nvSpPr>
          <p:cNvPr id="3" name="投影片編號版面配置區 4">
            <a:extLst>
              <a:ext uri="{FF2B5EF4-FFF2-40B4-BE49-F238E27FC236}">
                <a16:creationId xmlns:a16="http://schemas.microsoft.com/office/drawing/2014/main" id="{C0BCCEF5-C1D0-4F5C-B95D-1178A10429F2}"/>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22</a:t>
            </a:fld>
            <a:endParaRPr lang="zh-TW" altLang="en-US"/>
          </a:p>
        </p:txBody>
      </p:sp>
    </p:spTree>
    <p:extLst>
      <p:ext uri="{BB962C8B-B14F-4D97-AF65-F5344CB8AC3E}">
        <p14:creationId xmlns:p14="http://schemas.microsoft.com/office/powerpoint/2010/main" val="13166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spc="300" dirty="0">
                <a:latin typeface="微軟正黑體" panose="020B0604030504040204" pitchFamily="34" charset="-120"/>
                <a:ea typeface="微軟正黑體" panose="020B0604030504040204" pitchFamily="34" charset="-120"/>
              </a:rPr>
              <a:t>結論</a:t>
            </a:r>
            <a:endParaRPr lang="zh-TW" altLang="en-US" dirty="0"/>
          </a:p>
        </p:txBody>
      </p:sp>
      <p:sp>
        <p:nvSpPr>
          <p:cNvPr id="6" name="文字方塊 5">
            <a:extLst>
              <a:ext uri="{FF2B5EF4-FFF2-40B4-BE49-F238E27FC236}">
                <a16:creationId xmlns:a16="http://schemas.microsoft.com/office/drawing/2014/main" id="{605E29CF-4C17-46DE-B44B-8CFB77EEDC08}"/>
              </a:ext>
            </a:extLst>
          </p:cNvPr>
          <p:cNvSpPr txBox="1"/>
          <p:nvPr/>
        </p:nvSpPr>
        <p:spPr>
          <a:xfrm>
            <a:off x="1317625" y="1691273"/>
            <a:ext cx="9556750" cy="279448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本次專題設計一款貓咪自動餵食系統，結合溫濕度感測器以及遠端監控的功能，實現飼主出門在外也能同時照顧到貓咪的需求，並且提供通知功能，能夠即時讓飼主發現貓咪生活環境的異狀，以即時做出相對應的舉動，此設計能夠提供飼主在照護貓咪時更加便利，也同時能夠顧及貓咪的生活環境品質。</a:t>
            </a:r>
            <a:endPar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p:txBody>
      </p:sp>
      <p:sp>
        <p:nvSpPr>
          <p:cNvPr id="4" name="投影片編號版面配置區 4">
            <a:extLst>
              <a:ext uri="{FF2B5EF4-FFF2-40B4-BE49-F238E27FC236}">
                <a16:creationId xmlns:a16="http://schemas.microsoft.com/office/drawing/2014/main" id="{90B9E42E-C7D8-4EA2-B984-51861DC8112E}"/>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23</a:t>
            </a:fld>
            <a:endParaRPr lang="zh-TW" altLang="en-US"/>
          </a:p>
        </p:txBody>
      </p:sp>
    </p:spTree>
    <p:extLst>
      <p:ext uri="{BB962C8B-B14F-4D97-AF65-F5344CB8AC3E}">
        <p14:creationId xmlns:p14="http://schemas.microsoft.com/office/powerpoint/2010/main" val="341845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CE8A7B-1724-4D93-8D88-A198BF2B4DC2}"/>
              </a:ext>
            </a:extLst>
          </p:cNvPr>
          <p:cNvSpPr>
            <a:spLocks noGrp="1"/>
          </p:cNvSpPr>
          <p:nvPr>
            <p:ph type="title"/>
          </p:nvPr>
        </p:nvSpPr>
        <p:spPr>
          <a:xfrm>
            <a:off x="3766710" y="2249714"/>
            <a:ext cx="9557404" cy="2471057"/>
          </a:xfrm>
        </p:spPr>
        <p:txBody>
          <a:bodyPr anchor="ctr">
            <a:normAutofit/>
          </a:bodyPr>
          <a:lstStyle/>
          <a:p>
            <a:r>
              <a:rPr lang="zh-TW" altLang="en-US" sz="5400" spc="300" dirty="0">
                <a:latin typeface="微軟正黑體" panose="020B0604030504040204" pitchFamily="34" charset="-120"/>
                <a:ea typeface="微軟正黑體" panose="020B0604030504040204" pitchFamily="34" charset="-120"/>
              </a:rPr>
              <a:t>參考資料</a:t>
            </a:r>
          </a:p>
        </p:txBody>
      </p:sp>
      <p:sp>
        <p:nvSpPr>
          <p:cNvPr id="3" name="投影片編號版面配置區 4">
            <a:extLst>
              <a:ext uri="{FF2B5EF4-FFF2-40B4-BE49-F238E27FC236}">
                <a16:creationId xmlns:a16="http://schemas.microsoft.com/office/drawing/2014/main" id="{1BEC509D-509A-4ACF-93D2-34041B720F50}"/>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24</a:t>
            </a:fld>
            <a:endParaRPr lang="zh-TW" altLang="en-US"/>
          </a:p>
        </p:txBody>
      </p:sp>
    </p:spTree>
    <p:extLst>
      <p:ext uri="{BB962C8B-B14F-4D97-AF65-F5344CB8AC3E}">
        <p14:creationId xmlns:p14="http://schemas.microsoft.com/office/powerpoint/2010/main" val="143268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p:txBody>
          <a:bodyPr/>
          <a:lstStyle/>
          <a:p>
            <a:r>
              <a:rPr lang="zh-TW" altLang="en-US" spc="300" dirty="0">
                <a:latin typeface="微軟正黑體" panose="020B0604030504040204" pitchFamily="34" charset="-120"/>
                <a:ea typeface="微軟正黑體" panose="020B0604030504040204" pitchFamily="34" charset="-120"/>
              </a:rPr>
              <a:t>參考資料</a:t>
            </a:r>
          </a:p>
        </p:txBody>
      </p:sp>
      <p:sp>
        <p:nvSpPr>
          <p:cNvPr id="4" name="文字方塊 3">
            <a:extLst>
              <a:ext uri="{FF2B5EF4-FFF2-40B4-BE49-F238E27FC236}">
                <a16:creationId xmlns:a16="http://schemas.microsoft.com/office/drawing/2014/main" id="{17E90A29-7525-4AE4-A034-0BD7F5415E25}"/>
              </a:ext>
            </a:extLst>
          </p:cNvPr>
          <p:cNvSpPr txBox="1"/>
          <p:nvPr/>
        </p:nvSpPr>
        <p:spPr>
          <a:xfrm>
            <a:off x="1317625" y="1767975"/>
            <a:ext cx="9556750" cy="5262979"/>
          </a:xfrm>
          <a:prstGeom prst="rect">
            <a:avLst/>
          </a:prstGeom>
          <a:noFill/>
        </p:spPr>
        <p:txBody>
          <a:bodyPr wrap="square" rtlCol="0">
            <a:spAutoFit/>
          </a:bodyPr>
          <a:lstStyle/>
          <a:p>
            <a:pPr marL="457200" indent="-457200">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餵食器架構參考</a:t>
            </a:r>
            <a:endPar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hlinkClick r:id="rId2"/>
            </a:endParaRPr>
          </a:p>
          <a:p>
            <a:pPr marL="449263"/>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hlinkClick r:id="rId2"/>
              </a:rPr>
              <a:t>https://www.gushiciku.cn/pl/poXA/zh-tw</a:t>
            </a:r>
            <a:endPar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449263"/>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hlinkClick r:id="rId3"/>
              </a:rPr>
              <a:t>https://www.youtube.com/watch?v=sCOkuyH7CPo</a:t>
            </a:r>
            <a:endPar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endPar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457200" indent="-457200">
              <a:buFont typeface="Arial" panose="020B0604020202020204" pitchFamily="34" charset="0"/>
              <a:buChar char="•"/>
            </a:pPr>
            <a:r>
              <a:rPr lang="zh-CN"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基于</a:t>
            </a: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STM32</a:t>
            </a:r>
            <a:r>
              <a:rPr lang="zh-CN"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的</a:t>
            </a: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寵物遠程餵食和監測系統設計</a:t>
            </a:r>
            <a:b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br>
            <a:r>
              <a:rPr lang="zh-CN"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陈典</a:t>
            </a: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r>
              <a:rPr lang="zh-CN"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涂晔</a:t>
            </a: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r>
              <a:rPr lang="zh-CN"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沈映涛</a:t>
            </a: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r>
              <a:rPr lang="zh-CN"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成霜</a:t>
            </a: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r>
              <a:rPr lang="zh-CN"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方愉</a:t>
            </a: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a:t>
            </a:r>
            <a:r>
              <a:rPr lang="zh-CN"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段如意</a:t>
            </a: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t>
            </a:r>
            <a:b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b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計算機科學與應用</a:t>
            </a: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 2023, 13(10): 1882-1888. </a:t>
            </a: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hlinkClick r:id="rId4"/>
              </a:rPr>
              <a:t>https://hanspub.org/journal/PaperInformation.aspx?paperID=74169</a:t>
            </a:r>
            <a:endPar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457200" indent="-457200">
              <a:buFont typeface="Arial" panose="020B0604020202020204" pitchFamily="34" charset="0"/>
              <a:buChar char="•"/>
            </a:pPr>
            <a:endPar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449263" indent="-457200">
              <a:buFont typeface="Arial" panose="020B0604020202020204" pitchFamily="34" charset="0"/>
              <a:buChar char="•"/>
            </a:pP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Tracking a ball and rotating camera with OpenCV and Arduino</a:t>
            </a:r>
            <a:b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br>
            <a:r>
              <a:rPr lang="en-US" altLang="zh-CN" sz="2400" dirty="0" err="1">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AlexInFlatland</a:t>
            </a:r>
            <a:b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br>
            <a:r>
              <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hlinkClick r:id="rId5"/>
              </a:rPr>
              <a:t>https://www.youtube.com/watch?v=O6j02lN5gDw</a:t>
            </a:r>
            <a:endPar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449263" indent="-457200">
              <a:buFont typeface="Arial" panose="020B0604020202020204" pitchFamily="34" charset="0"/>
              <a:buChar char="•"/>
            </a:pPr>
            <a:endParaRPr lang="en-US" altLang="zh-CN"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p:txBody>
      </p:sp>
      <p:sp>
        <p:nvSpPr>
          <p:cNvPr id="5" name="投影片編號版面配置區 4">
            <a:extLst>
              <a:ext uri="{FF2B5EF4-FFF2-40B4-BE49-F238E27FC236}">
                <a16:creationId xmlns:a16="http://schemas.microsoft.com/office/drawing/2014/main" id="{F60A572B-6C35-4CD6-B86F-A58F8E58921D}"/>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25</a:t>
            </a:fld>
            <a:endParaRPr lang="zh-TW" altLang="en-US"/>
          </a:p>
        </p:txBody>
      </p:sp>
    </p:spTree>
    <p:extLst>
      <p:ext uri="{BB962C8B-B14F-4D97-AF65-F5344CB8AC3E}">
        <p14:creationId xmlns:p14="http://schemas.microsoft.com/office/powerpoint/2010/main" val="1749412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434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CE8A7B-1724-4D93-8D88-A198BF2B4DC2}"/>
              </a:ext>
            </a:extLst>
          </p:cNvPr>
          <p:cNvSpPr>
            <a:spLocks noGrp="1"/>
          </p:cNvSpPr>
          <p:nvPr>
            <p:ph type="title"/>
          </p:nvPr>
        </p:nvSpPr>
        <p:spPr>
          <a:xfrm>
            <a:off x="3681252" y="2918779"/>
            <a:ext cx="9557404" cy="1020442"/>
          </a:xfrm>
        </p:spPr>
        <p:txBody>
          <a:bodyPr>
            <a:normAutofit/>
          </a:bodyPr>
          <a:lstStyle/>
          <a:p>
            <a:r>
              <a:rPr lang="zh-TW" altLang="en-US" spc="300" dirty="0">
                <a:latin typeface="微軟正黑體" panose="020B0604030504040204" pitchFamily="34" charset="-120"/>
                <a:ea typeface="微軟正黑體" panose="020B0604030504040204" pitchFamily="34" charset="-120"/>
              </a:rPr>
              <a:t>計畫摘要</a:t>
            </a:r>
          </a:p>
        </p:txBody>
      </p:sp>
      <p:sp>
        <p:nvSpPr>
          <p:cNvPr id="3" name="投影片編號版面配置區 4">
            <a:extLst>
              <a:ext uri="{FF2B5EF4-FFF2-40B4-BE49-F238E27FC236}">
                <a16:creationId xmlns:a16="http://schemas.microsoft.com/office/drawing/2014/main" id="{A6D8B77A-20F8-4BAC-A457-E74FC0B270EE}"/>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3</a:t>
            </a:fld>
            <a:endParaRPr lang="zh-TW" altLang="en-US"/>
          </a:p>
        </p:txBody>
      </p:sp>
    </p:spTree>
    <p:extLst>
      <p:ext uri="{BB962C8B-B14F-4D97-AF65-F5344CB8AC3E}">
        <p14:creationId xmlns:p14="http://schemas.microsoft.com/office/powerpoint/2010/main" val="322710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6874B10-73B0-4245-BAC9-B2873DDEBE63}"/>
              </a:ext>
            </a:extLst>
          </p:cNvPr>
          <p:cNvSpPr>
            <a:spLocks noGrp="1"/>
          </p:cNvSpPr>
          <p:nvPr>
            <p:ph type="title"/>
          </p:nvPr>
        </p:nvSpPr>
        <p:spPr/>
        <p:txBody>
          <a:bodyPr/>
          <a:lstStyle/>
          <a:p>
            <a:r>
              <a:rPr lang="zh-TW" altLang="en-US" spc="300" dirty="0">
                <a:latin typeface="微軟正黑體" panose="020B0604030504040204" pitchFamily="34" charset="-120"/>
                <a:ea typeface="微軟正黑體" panose="020B0604030504040204" pitchFamily="34" charset="-120"/>
              </a:rPr>
              <a:t>計畫摘要</a:t>
            </a:r>
          </a:p>
        </p:txBody>
      </p:sp>
      <p:sp>
        <p:nvSpPr>
          <p:cNvPr id="5" name="文字方塊 4">
            <a:extLst>
              <a:ext uri="{FF2B5EF4-FFF2-40B4-BE49-F238E27FC236}">
                <a16:creationId xmlns:a16="http://schemas.microsoft.com/office/drawing/2014/main" id="{C46292E6-6342-4805-944D-2114DA43B92B}"/>
              </a:ext>
            </a:extLst>
          </p:cNvPr>
          <p:cNvSpPr txBox="1"/>
          <p:nvPr/>
        </p:nvSpPr>
        <p:spPr>
          <a:xfrm>
            <a:off x="1317625" y="1720840"/>
            <a:ext cx="9556750" cy="27944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這個計畫旨在開發一個智能貓咪環境系統，提高貓主人的便利性和貓咪的生活品質，當主人需短期外出時，能夠讓貓咪有足夠的乾糧以及乾淨的生活環境以維持正常的生活機能。這個系統主要包括自動餵食、溫濕度環境檢測和貓咪監控功能，以確保貓咪在一個安全、健康和快樂的環境中生活。</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p:txBody>
      </p:sp>
      <p:sp>
        <p:nvSpPr>
          <p:cNvPr id="4" name="投影片編號版面配置區 4">
            <a:extLst>
              <a:ext uri="{FF2B5EF4-FFF2-40B4-BE49-F238E27FC236}">
                <a16:creationId xmlns:a16="http://schemas.microsoft.com/office/drawing/2014/main" id="{66675113-322C-4A2B-AEE4-3EDC1EB83A07}"/>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4</a:t>
            </a:fld>
            <a:endParaRPr lang="zh-TW" altLang="en-US"/>
          </a:p>
        </p:txBody>
      </p:sp>
    </p:spTree>
    <p:extLst>
      <p:ext uri="{BB962C8B-B14F-4D97-AF65-F5344CB8AC3E}">
        <p14:creationId xmlns:p14="http://schemas.microsoft.com/office/powerpoint/2010/main" val="187065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CE8A7B-1724-4D93-8D88-A198BF2B4DC2}"/>
              </a:ext>
            </a:extLst>
          </p:cNvPr>
          <p:cNvSpPr>
            <a:spLocks noGrp="1"/>
          </p:cNvSpPr>
          <p:nvPr>
            <p:ph type="title"/>
          </p:nvPr>
        </p:nvSpPr>
        <p:spPr>
          <a:xfrm>
            <a:off x="3766710" y="2249714"/>
            <a:ext cx="9557404" cy="2471057"/>
          </a:xfrm>
        </p:spPr>
        <p:txBody>
          <a:bodyPr anchor="ctr">
            <a:normAutofit/>
          </a:bodyPr>
          <a:lstStyle/>
          <a:p>
            <a:pPr lvl="0">
              <a:lnSpc>
                <a:spcPct val="100000"/>
              </a:lnSpc>
              <a:spcBef>
                <a:spcPts val="0"/>
              </a:spcBef>
              <a:defRPr/>
            </a:pPr>
            <a:r>
              <a:rPr lang="zh-TW" altLang="en-US" sz="5400" spc="300" dirty="0">
                <a:latin typeface="微軟正黑體" panose="020B0604030504040204" pitchFamily="34" charset="-120"/>
                <a:ea typeface="微軟正黑體" panose="020B0604030504040204" pitchFamily="34" charset="-120"/>
              </a:rPr>
              <a:t>提案目標</a:t>
            </a:r>
          </a:p>
        </p:txBody>
      </p:sp>
      <p:sp>
        <p:nvSpPr>
          <p:cNvPr id="3" name="投影片編號版面配置區 4">
            <a:extLst>
              <a:ext uri="{FF2B5EF4-FFF2-40B4-BE49-F238E27FC236}">
                <a16:creationId xmlns:a16="http://schemas.microsoft.com/office/drawing/2014/main" id="{3D33279B-CEAB-4019-A5FE-936DDDFD80F2}"/>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5</a:t>
            </a:fld>
            <a:endParaRPr lang="zh-TW" altLang="en-US"/>
          </a:p>
        </p:txBody>
      </p:sp>
    </p:spTree>
    <p:extLst>
      <p:ext uri="{BB962C8B-B14F-4D97-AF65-F5344CB8AC3E}">
        <p14:creationId xmlns:p14="http://schemas.microsoft.com/office/powerpoint/2010/main" val="140167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245E93-9730-484B-B149-A36B58AF15F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提案目標</a:t>
            </a:r>
          </a:p>
        </p:txBody>
      </p:sp>
      <p:sp>
        <p:nvSpPr>
          <p:cNvPr id="4" name="文字方塊 3">
            <a:extLst>
              <a:ext uri="{FF2B5EF4-FFF2-40B4-BE49-F238E27FC236}">
                <a16:creationId xmlns:a16="http://schemas.microsoft.com/office/drawing/2014/main" id="{75A1B239-46E2-46A4-84EE-2C7DF7C726C0}"/>
              </a:ext>
            </a:extLst>
          </p:cNvPr>
          <p:cNvSpPr txBox="1"/>
          <p:nvPr/>
        </p:nvSpPr>
        <p:spPr>
          <a:xfrm>
            <a:off x="1317625" y="1720840"/>
            <a:ext cx="9556750" cy="3046988"/>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自動餵食功能：設計一個自動餵食系統，可以按照預設的時間，為貓咪提供食物。</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285750" indent="-285750">
              <a:buFont typeface="Arial" panose="020B0604020202020204" pitchFamily="34" charset="0"/>
              <a:buChar char="•"/>
            </a:pP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285750" indent="-285750">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溫濕度環境檢測：設計一個溫濕度感測系統，以確保室內環境保持在適當的溫度和濕度範圍內，避免極端的環境影響貓咪的健康，提供遠程監控和警報功能，以應對突發的氣候變化。</a:t>
            </a:r>
            <a:endParaRPr lang="en-US" altLang="zh-TW"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285750" indent="-285750">
              <a:buFont typeface="Arial" panose="020B0604020202020204" pitchFamily="34" charset="0"/>
              <a:buChar char="•"/>
            </a:pPr>
            <a:endPar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endParaRPr>
          </a:p>
          <a:p>
            <a:pPr marL="285750" indent="-285750">
              <a:buFont typeface="Arial" panose="020B0604020202020204" pitchFamily="34" charset="0"/>
              <a:buChar char="•"/>
            </a:pPr>
            <a:r>
              <a:rPr lang="zh-TW" altLang="en-US" sz="2400" dirty="0">
                <a:solidFill>
                  <a:srgbClr val="264653"/>
                </a:solidFill>
                <a:latin typeface="微軟正黑體" panose="020B0604030504040204" pitchFamily="34" charset="-120"/>
                <a:ea typeface="微軟正黑體" panose="020B0604030504040204" pitchFamily="34" charset="-120"/>
                <a:cs typeface="Courier New" panose="02070309020205020404" pitchFamily="49" charset="0"/>
              </a:rPr>
              <a:t>貓咪監控：開發一個智能影像系統，可以監控貓咪的活動和行為。</a:t>
            </a:r>
          </a:p>
        </p:txBody>
      </p:sp>
      <p:sp>
        <p:nvSpPr>
          <p:cNvPr id="5" name="投影片編號版面配置區 4">
            <a:extLst>
              <a:ext uri="{FF2B5EF4-FFF2-40B4-BE49-F238E27FC236}">
                <a16:creationId xmlns:a16="http://schemas.microsoft.com/office/drawing/2014/main" id="{2C1BA0EE-41DA-4D4B-8F33-BC890DE0C026}"/>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6</a:t>
            </a:fld>
            <a:endParaRPr lang="zh-TW" altLang="en-US"/>
          </a:p>
        </p:txBody>
      </p:sp>
    </p:spTree>
    <p:extLst>
      <p:ext uri="{BB962C8B-B14F-4D97-AF65-F5344CB8AC3E}">
        <p14:creationId xmlns:p14="http://schemas.microsoft.com/office/powerpoint/2010/main" val="94010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CE8A7B-1724-4D93-8D88-A198BF2B4DC2}"/>
              </a:ext>
            </a:extLst>
          </p:cNvPr>
          <p:cNvSpPr>
            <a:spLocks noGrp="1"/>
          </p:cNvSpPr>
          <p:nvPr>
            <p:ph type="title"/>
          </p:nvPr>
        </p:nvSpPr>
        <p:spPr>
          <a:xfrm>
            <a:off x="3766710" y="2249714"/>
            <a:ext cx="9557404" cy="2471057"/>
          </a:xfrm>
        </p:spPr>
        <p:txBody>
          <a:bodyPr anchor="ctr">
            <a:normAutofit/>
          </a:bodyPr>
          <a:lstStyle/>
          <a:p>
            <a:r>
              <a:rPr lang="zh-TW" altLang="en-US" sz="5400" spc="300" dirty="0">
                <a:latin typeface="微軟正黑體" panose="020B0604030504040204" pitchFamily="34" charset="-120"/>
                <a:ea typeface="微軟正黑體" panose="020B0604030504040204" pitchFamily="34" charset="-120"/>
              </a:rPr>
              <a:t>實驗作法</a:t>
            </a:r>
          </a:p>
        </p:txBody>
      </p:sp>
      <p:sp>
        <p:nvSpPr>
          <p:cNvPr id="3" name="投影片編號版面配置區 4">
            <a:extLst>
              <a:ext uri="{FF2B5EF4-FFF2-40B4-BE49-F238E27FC236}">
                <a16:creationId xmlns:a16="http://schemas.microsoft.com/office/drawing/2014/main" id="{B6EBEED7-7A03-4E00-AE3F-1884AD4B706F}"/>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7</a:t>
            </a:fld>
            <a:endParaRPr lang="zh-TW" altLang="en-US"/>
          </a:p>
        </p:txBody>
      </p:sp>
    </p:spTree>
    <p:extLst>
      <p:ext uri="{BB962C8B-B14F-4D97-AF65-F5344CB8AC3E}">
        <p14:creationId xmlns:p14="http://schemas.microsoft.com/office/powerpoint/2010/main" val="2610059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a:xfrm>
            <a:off x="0" y="0"/>
            <a:ext cx="12192000" cy="1271183"/>
          </a:xfrm>
        </p:spPr>
        <p:txBody>
          <a:bodyPr/>
          <a:lstStyle/>
          <a:p>
            <a:r>
              <a:rPr lang="zh-TW" altLang="en-US" dirty="0">
                <a:ea typeface="微軟正黑體" panose="020B0604030504040204" pitchFamily="34" charset="-120"/>
              </a:rPr>
              <a:t>系統架構</a:t>
            </a:r>
          </a:p>
        </p:txBody>
      </p:sp>
      <p:sp>
        <p:nvSpPr>
          <p:cNvPr id="4" name="矩形 3">
            <a:extLst>
              <a:ext uri="{FF2B5EF4-FFF2-40B4-BE49-F238E27FC236}">
                <a16:creationId xmlns:a16="http://schemas.microsoft.com/office/drawing/2014/main" id="{27553E30-D543-4A7A-B87B-985342B80074}"/>
              </a:ext>
            </a:extLst>
          </p:cNvPr>
          <p:cNvSpPr/>
          <p:nvPr/>
        </p:nvSpPr>
        <p:spPr>
          <a:xfrm>
            <a:off x="4312328" y="2269167"/>
            <a:ext cx="2476484" cy="3727374"/>
          </a:xfrm>
          <a:prstGeom prst="rect">
            <a:avLst/>
          </a:prstGeom>
          <a:solidFill>
            <a:schemeClr val="tx2">
              <a:lumMod val="10000"/>
              <a:lumOff val="9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ESP8266</a:t>
            </a: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 </a:t>
            </a:r>
            <a:r>
              <a:rPr lang="en-US" altLang="zh-TW"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WI-FI</a:t>
            </a:r>
          </a:p>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模組</a:t>
            </a:r>
          </a:p>
        </p:txBody>
      </p:sp>
      <p:sp>
        <p:nvSpPr>
          <p:cNvPr id="5" name="矩形 4">
            <a:extLst>
              <a:ext uri="{FF2B5EF4-FFF2-40B4-BE49-F238E27FC236}">
                <a16:creationId xmlns:a16="http://schemas.microsoft.com/office/drawing/2014/main" id="{37FD362D-B32A-4D09-8D2F-6E8929B34AE2}"/>
              </a:ext>
            </a:extLst>
          </p:cNvPr>
          <p:cNvSpPr/>
          <p:nvPr/>
        </p:nvSpPr>
        <p:spPr>
          <a:xfrm>
            <a:off x="9847341" y="1794785"/>
            <a:ext cx="1400268" cy="1271183"/>
          </a:xfrm>
          <a:prstGeom prst="rect">
            <a:avLst/>
          </a:prstGeom>
          <a:solidFill>
            <a:schemeClr val="accent1">
              <a:lumMod val="20000"/>
              <a:lumOff val="8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樹苺派</a:t>
            </a:r>
          </a:p>
        </p:txBody>
      </p:sp>
      <p:sp>
        <p:nvSpPr>
          <p:cNvPr id="7" name="矩形 6">
            <a:extLst>
              <a:ext uri="{FF2B5EF4-FFF2-40B4-BE49-F238E27FC236}">
                <a16:creationId xmlns:a16="http://schemas.microsoft.com/office/drawing/2014/main" id="{CE8AE61A-409F-4DAB-8C50-B90D92768A66}"/>
              </a:ext>
            </a:extLst>
          </p:cNvPr>
          <p:cNvSpPr/>
          <p:nvPr/>
        </p:nvSpPr>
        <p:spPr>
          <a:xfrm>
            <a:off x="1346142" y="2298042"/>
            <a:ext cx="1602399" cy="531784"/>
          </a:xfrm>
          <a:prstGeom prst="rect">
            <a:avLst/>
          </a:prstGeom>
          <a:solidFill>
            <a:schemeClr val="accent5">
              <a:lumMod val="20000"/>
              <a:lumOff val="8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HX711AD</a:t>
            </a:r>
          </a:p>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重力感測器</a:t>
            </a:r>
          </a:p>
        </p:txBody>
      </p:sp>
      <p:cxnSp>
        <p:nvCxnSpPr>
          <p:cNvPr id="8" name="直線單箭頭接點 7">
            <a:extLst>
              <a:ext uri="{FF2B5EF4-FFF2-40B4-BE49-F238E27FC236}">
                <a16:creationId xmlns:a16="http://schemas.microsoft.com/office/drawing/2014/main" id="{CFA6B96E-DE3F-4C43-BE2C-0B8C040DD45B}"/>
              </a:ext>
            </a:extLst>
          </p:cNvPr>
          <p:cNvCxnSpPr>
            <a:cxnSpLocks/>
            <a:endCxn id="7" idx="3"/>
          </p:cNvCxnSpPr>
          <p:nvPr/>
        </p:nvCxnSpPr>
        <p:spPr>
          <a:xfrm flipH="1">
            <a:off x="2948541" y="2563934"/>
            <a:ext cx="1363788" cy="0"/>
          </a:xfrm>
          <a:prstGeom prst="straightConnector1">
            <a:avLst/>
          </a:prstGeom>
          <a:ln w="28575">
            <a:solidFill>
              <a:srgbClr val="264653"/>
            </a:solidFill>
            <a:headEnd type="triangle"/>
            <a:tailEnd type="none"/>
          </a:ln>
        </p:spPr>
        <p:style>
          <a:lnRef idx="3">
            <a:schemeClr val="accent1"/>
          </a:lnRef>
          <a:fillRef idx="0">
            <a:schemeClr val="accent1"/>
          </a:fillRef>
          <a:effectRef idx="2">
            <a:schemeClr val="accent1"/>
          </a:effectRef>
          <a:fontRef idx="minor">
            <a:schemeClr val="tx1"/>
          </a:fontRef>
        </p:style>
      </p:cxnSp>
      <p:sp>
        <p:nvSpPr>
          <p:cNvPr id="10" name="矩形 9">
            <a:extLst>
              <a:ext uri="{FF2B5EF4-FFF2-40B4-BE49-F238E27FC236}">
                <a16:creationId xmlns:a16="http://schemas.microsoft.com/office/drawing/2014/main" id="{0555E8D7-A1CD-4D55-A81F-AEF0151C068C}"/>
              </a:ext>
            </a:extLst>
          </p:cNvPr>
          <p:cNvSpPr/>
          <p:nvPr/>
        </p:nvSpPr>
        <p:spPr>
          <a:xfrm>
            <a:off x="1346141" y="3185688"/>
            <a:ext cx="1602399" cy="531784"/>
          </a:xfrm>
          <a:prstGeom prst="rect">
            <a:avLst/>
          </a:prstGeom>
          <a:no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MG996R </a:t>
            </a:r>
          </a:p>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伺服馬達 </a:t>
            </a:r>
          </a:p>
        </p:txBody>
      </p:sp>
      <p:cxnSp>
        <p:nvCxnSpPr>
          <p:cNvPr id="11" name="直線單箭頭接點 10">
            <a:extLst>
              <a:ext uri="{FF2B5EF4-FFF2-40B4-BE49-F238E27FC236}">
                <a16:creationId xmlns:a16="http://schemas.microsoft.com/office/drawing/2014/main" id="{105520F3-3802-47BD-8E8C-DAD70CD97240}"/>
              </a:ext>
            </a:extLst>
          </p:cNvPr>
          <p:cNvCxnSpPr>
            <a:cxnSpLocks/>
            <a:stCxn id="10" idx="3"/>
          </p:cNvCxnSpPr>
          <p:nvPr/>
        </p:nvCxnSpPr>
        <p:spPr>
          <a:xfrm>
            <a:off x="2948540" y="3451580"/>
            <a:ext cx="1363788" cy="0"/>
          </a:xfrm>
          <a:prstGeom prst="straightConnector1">
            <a:avLst/>
          </a:prstGeom>
          <a:ln w="28575">
            <a:solidFill>
              <a:srgbClr val="264653"/>
            </a:solidFill>
            <a:headEnd type="triangle"/>
            <a:tailEnd type="none"/>
          </a:ln>
        </p:spPr>
        <p:style>
          <a:lnRef idx="3">
            <a:schemeClr val="accent1"/>
          </a:lnRef>
          <a:fillRef idx="0">
            <a:schemeClr val="accent1"/>
          </a:fillRef>
          <a:effectRef idx="2">
            <a:schemeClr val="accent1"/>
          </a:effectRef>
          <a:fontRef idx="minor">
            <a:schemeClr val="tx1"/>
          </a:fontRef>
        </p:style>
      </p:cxnSp>
      <p:sp>
        <p:nvSpPr>
          <p:cNvPr id="16" name="矩形 15">
            <a:extLst>
              <a:ext uri="{FF2B5EF4-FFF2-40B4-BE49-F238E27FC236}">
                <a16:creationId xmlns:a16="http://schemas.microsoft.com/office/drawing/2014/main" id="{10DC295C-86F7-4024-A372-25E67386A4B8}"/>
              </a:ext>
            </a:extLst>
          </p:cNvPr>
          <p:cNvSpPr/>
          <p:nvPr/>
        </p:nvSpPr>
        <p:spPr>
          <a:xfrm>
            <a:off x="7610583" y="3092672"/>
            <a:ext cx="1602399" cy="531784"/>
          </a:xfrm>
          <a:prstGeom prst="rect">
            <a:avLst/>
          </a:prstGeom>
          <a:no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SG90 </a:t>
            </a:r>
          </a:p>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伺服馬達</a:t>
            </a:r>
          </a:p>
        </p:txBody>
      </p:sp>
      <p:sp>
        <p:nvSpPr>
          <p:cNvPr id="22" name="矩形 21">
            <a:extLst>
              <a:ext uri="{FF2B5EF4-FFF2-40B4-BE49-F238E27FC236}">
                <a16:creationId xmlns:a16="http://schemas.microsoft.com/office/drawing/2014/main" id="{19AD5753-7519-4ED4-853A-AABD648BA430}"/>
              </a:ext>
            </a:extLst>
          </p:cNvPr>
          <p:cNvSpPr/>
          <p:nvPr/>
        </p:nvSpPr>
        <p:spPr>
          <a:xfrm>
            <a:off x="7610583" y="2547974"/>
            <a:ext cx="1602399" cy="531784"/>
          </a:xfrm>
          <a:prstGeom prst="rect">
            <a:avLst/>
          </a:prstGeom>
          <a:no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攝影機</a:t>
            </a:r>
          </a:p>
        </p:txBody>
      </p:sp>
      <p:cxnSp>
        <p:nvCxnSpPr>
          <p:cNvPr id="24" name="接點: 肘形 23">
            <a:extLst>
              <a:ext uri="{FF2B5EF4-FFF2-40B4-BE49-F238E27FC236}">
                <a16:creationId xmlns:a16="http://schemas.microsoft.com/office/drawing/2014/main" id="{72155C94-0141-4DAB-82E1-0257141F4F16}"/>
              </a:ext>
            </a:extLst>
          </p:cNvPr>
          <p:cNvCxnSpPr>
            <a:cxnSpLocks/>
            <a:stCxn id="16" idx="3"/>
            <a:endCxn id="5" idx="2"/>
          </p:cNvCxnSpPr>
          <p:nvPr/>
        </p:nvCxnSpPr>
        <p:spPr>
          <a:xfrm flipV="1">
            <a:off x="9212982" y="3065968"/>
            <a:ext cx="1334493" cy="292596"/>
          </a:xfrm>
          <a:prstGeom prst="bentConnector2">
            <a:avLst/>
          </a:prstGeom>
          <a:ln w="25400" cap="flat" cmpd="sng" algn="ctr">
            <a:solidFill>
              <a:srgbClr val="264653"/>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32" name="矩形 31">
            <a:extLst>
              <a:ext uri="{FF2B5EF4-FFF2-40B4-BE49-F238E27FC236}">
                <a16:creationId xmlns:a16="http://schemas.microsoft.com/office/drawing/2014/main" id="{4837B5A5-26A1-4DC7-85DA-074DE3EE917D}"/>
              </a:ext>
            </a:extLst>
          </p:cNvPr>
          <p:cNvSpPr/>
          <p:nvPr/>
        </p:nvSpPr>
        <p:spPr>
          <a:xfrm>
            <a:off x="830741" y="4145768"/>
            <a:ext cx="2130392" cy="531784"/>
          </a:xfrm>
          <a:prstGeom prst="rect">
            <a:avLst/>
          </a:prstGeom>
          <a:solidFill>
            <a:schemeClr val="accent5">
              <a:lumMod val="20000"/>
              <a:lumOff val="8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DHT11 </a:t>
            </a:r>
          </a:p>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數位溫濕度感測</a:t>
            </a:r>
          </a:p>
        </p:txBody>
      </p:sp>
      <p:cxnSp>
        <p:nvCxnSpPr>
          <p:cNvPr id="33" name="直線單箭頭接點 32">
            <a:extLst>
              <a:ext uri="{FF2B5EF4-FFF2-40B4-BE49-F238E27FC236}">
                <a16:creationId xmlns:a16="http://schemas.microsoft.com/office/drawing/2014/main" id="{F1C55A54-9A93-4652-9273-CF872B44A854}"/>
              </a:ext>
            </a:extLst>
          </p:cNvPr>
          <p:cNvCxnSpPr>
            <a:cxnSpLocks/>
            <a:endCxn id="32" idx="3"/>
          </p:cNvCxnSpPr>
          <p:nvPr/>
        </p:nvCxnSpPr>
        <p:spPr>
          <a:xfrm flipH="1">
            <a:off x="2961133" y="4411660"/>
            <a:ext cx="1363788" cy="0"/>
          </a:xfrm>
          <a:prstGeom prst="straightConnector1">
            <a:avLst/>
          </a:prstGeom>
          <a:ln w="28575">
            <a:solidFill>
              <a:srgbClr val="264653"/>
            </a:solidFill>
            <a:headEnd type="triangle"/>
            <a:tailEnd type="none"/>
          </a:ln>
        </p:spPr>
        <p:style>
          <a:lnRef idx="3">
            <a:schemeClr val="accent1"/>
          </a:lnRef>
          <a:fillRef idx="0">
            <a:schemeClr val="accent1"/>
          </a:fillRef>
          <a:effectRef idx="2">
            <a:schemeClr val="accent1"/>
          </a:effectRef>
          <a:fontRef idx="minor">
            <a:schemeClr val="tx1"/>
          </a:fontRef>
        </p:style>
      </p:cxnSp>
      <p:sp>
        <p:nvSpPr>
          <p:cNvPr id="35" name="矩形 34">
            <a:extLst>
              <a:ext uri="{FF2B5EF4-FFF2-40B4-BE49-F238E27FC236}">
                <a16:creationId xmlns:a16="http://schemas.microsoft.com/office/drawing/2014/main" id="{8198A380-FADF-4CF5-A633-5BFEC00B0581}"/>
              </a:ext>
            </a:extLst>
          </p:cNvPr>
          <p:cNvSpPr/>
          <p:nvPr/>
        </p:nvSpPr>
        <p:spPr>
          <a:xfrm>
            <a:off x="1049154" y="5105848"/>
            <a:ext cx="1899386" cy="531784"/>
          </a:xfrm>
          <a:prstGeom prst="rect">
            <a:avLst/>
          </a:prstGeom>
          <a:no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繼電器</a:t>
            </a:r>
          </a:p>
        </p:txBody>
      </p:sp>
      <p:cxnSp>
        <p:nvCxnSpPr>
          <p:cNvPr id="36" name="直線單箭頭接點 35">
            <a:extLst>
              <a:ext uri="{FF2B5EF4-FFF2-40B4-BE49-F238E27FC236}">
                <a16:creationId xmlns:a16="http://schemas.microsoft.com/office/drawing/2014/main" id="{6C57AC93-C48F-49BB-BF1C-5A9A8614F434}"/>
              </a:ext>
            </a:extLst>
          </p:cNvPr>
          <p:cNvCxnSpPr>
            <a:cxnSpLocks/>
            <a:stCxn id="35" idx="3"/>
          </p:cNvCxnSpPr>
          <p:nvPr/>
        </p:nvCxnSpPr>
        <p:spPr>
          <a:xfrm>
            <a:off x="2948540" y="5371740"/>
            <a:ext cx="1363787" cy="0"/>
          </a:xfrm>
          <a:prstGeom prst="straightConnector1">
            <a:avLst/>
          </a:prstGeom>
          <a:ln w="28575">
            <a:solidFill>
              <a:srgbClr val="264653"/>
            </a:solidFill>
            <a:headEnd type="triangle"/>
            <a:tailEnd type="none"/>
          </a:ln>
        </p:spPr>
        <p:style>
          <a:lnRef idx="3">
            <a:schemeClr val="accent1"/>
          </a:lnRef>
          <a:fillRef idx="0">
            <a:schemeClr val="accent1"/>
          </a:fillRef>
          <a:effectRef idx="2">
            <a:schemeClr val="accent1"/>
          </a:effectRef>
          <a:fontRef idx="minor">
            <a:schemeClr val="tx1"/>
          </a:fontRef>
        </p:style>
      </p:cxnSp>
      <p:sp>
        <p:nvSpPr>
          <p:cNvPr id="38" name="矩形 37">
            <a:extLst>
              <a:ext uri="{FF2B5EF4-FFF2-40B4-BE49-F238E27FC236}">
                <a16:creationId xmlns:a16="http://schemas.microsoft.com/office/drawing/2014/main" id="{FDC7F448-9B61-4C26-B9CD-5AE87213B81B}"/>
              </a:ext>
            </a:extLst>
          </p:cNvPr>
          <p:cNvSpPr/>
          <p:nvPr/>
        </p:nvSpPr>
        <p:spPr>
          <a:xfrm>
            <a:off x="8411782" y="4195906"/>
            <a:ext cx="1955739" cy="708637"/>
          </a:xfrm>
          <a:prstGeom prst="rect">
            <a:avLst/>
          </a:prstGeom>
          <a:solidFill>
            <a:schemeClr val="bg2">
              <a:lumMod val="20000"/>
              <a:lumOff val="8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600" dirty="0" err="1">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ThingSpeak</a:t>
            </a:r>
            <a:endPar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39" name="矩形 38">
            <a:extLst>
              <a:ext uri="{FF2B5EF4-FFF2-40B4-BE49-F238E27FC236}">
                <a16:creationId xmlns:a16="http://schemas.microsoft.com/office/drawing/2014/main" id="{1E639E40-C35C-495B-A42B-7BE329AFA940}"/>
              </a:ext>
            </a:extLst>
          </p:cNvPr>
          <p:cNvSpPr/>
          <p:nvPr/>
        </p:nvSpPr>
        <p:spPr>
          <a:xfrm>
            <a:off x="8411782" y="5196877"/>
            <a:ext cx="1959541" cy="708637"/>
          </a:xfrm>
          <a:prstGeom prst="rect">
            <a:avLst/>
          </a:prstGeom>
          <a:solidFill>
            <a:schemeClr val="bg2">
              <a:lumMod val="20000"/>
              <a:lumOff val="8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Line Notify</a:t>
            </a:r>
            <a:endPar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cxnSp>
        <p:nvCxnSpPr>
          <p:cNvPr id="40" name="直線單箭頭接點 39">
            <a:extLst>
              <a:ext uri="{FF2B5EF4-FFF2-40B4-BE49-F238E27FC236}">
                <a16:creationId xmlns:a16="http://schemas.microsoft.com/office/drawing/2014/main" id="{AD7414FE-ADC5-4C1E-81FD-915063F0DC41}"/>
              </a:ext>
            </a:extLst>
          </p:cNvPr>
          <p:cNvCxnSpPr>
            <a:cxnSpLocks/>
            <a:stCxn id="38" idx="1"/>
          </p:cNvCxnSpPr>
          <p:nvPr/>
        </p:nvCxnSpPr>
        <p:spPr>
          <a:xfrm flipH="1">
            <a:off x="6785811" y="4550225"/>
            <a:ext cx="1625971" cy="5791"/>
          </a:xfrm>
          <a:prstGeom prst="straightConnector1">
            <a:avLst/>
          </a:prstGeom>
          <a:ln w="28575">
            <a:solidFill>
              <a:srgbClr val="264653"/>
            </a:solidFill>
            <a:prstDash val="sysDot"/>
            <a:headEnd type="triangle"/>
            <a:tailEnd type="none"/>
          </a:ln>
        </p:spPr>
        <p:style>
          <a:lnRef idx="3">
            <a:schemeClr val="accent1"/>
          </a:lnRef>
          <a:fillRef idx="0">
            <a:schemeClr val="accent1"/>
          </a:fillRef>
          <a:effectRef idx="2">
            <a:schemeClr val="accent1"/>
          </a:effectRef>
          <a:fontRef idx="minor">
            <a:schemeClr val="tx1"/>
          </a:fontRef>
        </p:style>
      </p:cxnSp>
      <p:cxnSp>
        <p:nvCxnSpPr>
          <p:cNvPr id="44" name="直線單箭頭接點 43">
            <a:extLst>
              <a:ext uri="{FF2B5EF4-FFF2-40B4-BE49-F238E27FC236}">
                <a16:creationId xmlns:a16="http://schemas.microsoft.com/office/drawing/2014/main" id="{BD9EE75A-8D40-4528-9C73-1218C40EEB1B}"/>
              </a:ext>
            </a:extLst>
          </p:cNvPr>
          <p:cNvCxnSpPr>
            <a:cxnSpLocks/>
          </p:cNvCxnSpPr>
          <p:nvPr/>
        </p:nvCxnSpPr>
        <p:spPr>
          <a:xfrm flipH="1">
            <a:off x="6785810" y="5548299"/>
            <a:ext cx="1625971" cy="5791"/>
          </a:xfrm>
          <a:prstGeom prst="straightConnector1">
            <a:avLst/>
          </a:prstGeom>
          <a:ln w="28575">
            <a:solidFill>
              <a:srgbClr val="264653"/>
            </a:solidFill>
            <a:prstDash val="sysDot"/>
            <a:headEnd type="triangle"/>
            <a:tailEnd type="none"/>
          </a:ln>
        </p:spPr>
        <p:style>
          <a:lnRef idx="3">
            <a:schemeClr val="accent1"/>
          </a:lnRef>
          <a:fillRef idx="0">
            <a:schemeClr val="accent1"/>
          </a:fillRef>
          <a:effectRef idx="2">
            <a:schemeClr val="accent1"/>
          </a:effectRef>
          <a:fontRef idx="minor">
            <a:schemeClr val="tx1"/>
          </a:fontRef>
        </p:style>
      </p:cxnSp>
      <p:pic>
        <p:nvPicPr>
          <p:cNvPr id="46" name="圖形 45" descr="無線">
            <a:extLst>
              <a:ext uri="{FF2B5EF4-FFF2-40B4-BE49-F238E27FC236}">
                <a16:creationId xmlns:a16="http://schemas.microsoft.com/office/drawing/2014/main" id="{9C2FE452-168E-4840-AEF3-C9D70704C4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84145" y="5105848"/>
            <a:ext cx="411168" cy="411168"/>
          </a:xfrm>
          <a:prstGeom prst="rect">
            <a:avLst/>
          </a:prstGeom>
        </p:spPr>
      </p:pic>
      <p:pic>
        <p:nvPicPr>
          <p:cNvPr id="47" name="圖形 46" descr="無線">
            <a:extLst>
              <a:ext uri="{FF2B5EF4-FFF2-40B4-BE49-F238E27FC236}">
                <a16:creationId xmlns:a16="http://schemas.microsoft.com/office/drawing/2014/main" id="{8D9B7D5A-0822-4F93-9875-9D7A83AAF5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74311" y="4084148"/>
            <a:ext cx="411168" cy="411168"/>
          </a:xfrm>
          <a:prstGeom prst="rect">
            <a:avLst/>
          </a:prstGeom>
        </p:spPr>
      </p:pic>
      <p:sp>
        <p:nvSpPr>
          <p:cNvPr id="23" name="矩形 22">
            <a:extLst>
              <a:ext uri="{FF2B5EF4-FFF2-40B4-BE49-F238E27FC236}">
                <a16:creationId xmlns:a16="http://schemas.microsoft.com/office/drawing/2014/main" id="{90B1A3F5-039E-49AF-8A49-1F567F4B71C4}"/>
              </a:ext>
            </a:extLst>
          </p:cNvPr>
          <p:cNvSpPr/>
          <p:nvPr/>
        </p:nvSpPr>
        <p:spPr>
          <a:xfrm>
            <a:off x="247954" y="6183493"/>
            <a:ext cx="1899386" cy="531784"/>
          </a:xfrm>
          <a:prstGeom prst="rect">
            <a:avLst/>
          </a:prstGeom>
          <a:no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DC 130</a:t>
            </a:r>
          </a:p>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馬達 風扇模組</a:t>
            </a:r>
          </a:p>
        </p:txBody>
      </p:sp>
      <p:cxnSp>
        <p:nvCxnSpPr>
          <p:cNvPr id="13" name="接點: 肘形 12">
            <a:extLst>
              <a:ext uri="{FF2B5EF4-FFF2-40B4-BE49-F238E27FC236}">
                <a16:creationId xmlns:a16="http://schemas.microsoft.com/office/drawing/2014/main" id="{7622EE3B-EBD5-43EE-BACB-E355F6568147}"/>
              </a:ext>
            </a:extLst>
          </p:cNvPr>
          <p:cNvCxnSpPr>
            <a:cxnSpLocks/>
            <a:stCxn id="35" idx="1"/>
            <a:endCxn id="23" idx="0"/>
          </p:cNvCxnSpPr>
          <p:nvPr/>
        </p:nvCxnSpPr>
        <p:spPr>
          <a:xfrm rot="10800000" flipH="1" flipV="1">
            <a:off x="1049153" y="5371739"/>
            <a:ext cx="148493" cy="811753"/>
          </a:xfrm>
          <a:prstGeom prst="bentConnector4">
            <a:avLst>
              <a:gd name="adj1" fmla="val -153947"/>
              <a:gd name="adj2" fmla="val 66378"/>
            </a:avLst>
          </a:prstGeom>
          <a:ln w="28575">
            <a:solidFill>
              <a:srgbClr val="264653"/>
            </a:solidFill>
          </a:ln>
        </p:spPr>
        <p:style>
          <a:lnRef idx="1">
            <a:schemeClr val="accent1"/>
          </a:lnRef>
          <a:fillRef idx="0">
            <a:schemeClr val="accent1"/>
          </a:fillRef>
          <a:effectRef idx="0">
            <a:schemeClr val="accent1"/>
          </a:effectRef>
          <a:fontRef idx="minor">
            <a:schemeClr val="tx1"/>
          </a:fontRef>
        </p:style>
      </p:cxnSp>
      <p:sp>
        <p:nvSpPr>
          <p:cNvPr id="31" name="投影片編號版面配置區 4">
            <a:extLst>
              <a:ext uri="{FF2B5EF4-FFF2-40B4-BE49-F238E27FC236}">
                <a16:creationId xmlns:a16="http://schemas.microsoft.com/office/drawing/2014/main" id="{D112F00B-D854-4897-8537-31D04DEB609A}"/>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8</a:t>
            </a:fld>
            <a:endParaRPr lang="zh-TW" altLang="en-US"/>
          </a:p>
        </p:txBody>
      </p:sp>
      <p:cxnSp>
        <p:nvCxnSpPr>
          <p:cNvPr id="26" name="直線單箭頭接點 25">
            <a:extLst>
              <a:ext uri="{FF2B5EF4-FFF2-40B4-BE49-F238E27FC236}">
                <a16:creationId xmlns:a16="http://schemas.microsoft.com/office/drawing/2014/main" id="{FF9F991A-65A4-42A8-A259-004862254D87}"/>
              </a:ext>
            </a:extLst>
          </p:cNvPr>
          <p:cNvCxnSpPr>
            <a:cxnSpLocks/>
          </p:cNvCxnSpPr>
          <p:nvPr/>
        </p:nvCxnSpPr>
        <p:spPr>
          <a:xfrm flipH="1">
            <a:off x="6797598" y="3104465"/>
            <a:ext cx="812985" cy="0"/>
          </a:xfrm>
          <a:prstGeom prst="straightConnector1">
            <a:avLst/>
          </a:prstGeom>
          <a:ln w="28575">
            <a:solidFill>
              <a:srgbClr val="264653"/>
            </a:solidFill>
            <a:prstDash val="sysDot"/>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 name="文字方塊 5">
            <a:extLst>
              <a:ext uri="{FF2B5EF4-FFF2-40B4-BE49-F238E27FC236}">
                <a16:creationId xmlns:a16="http://schemas.microsoft.com/office/drawing/2014/main" id="{AA746604-B77F-4CDF-9CD3-5AB260E50EB8}"/>
              </a:ext>
            </a:extLst>
          </p:cNvPr>
          <p:cNvSpPr txBox="1"/>
          <p:nvPr/>
        </p:nvSpPr>
        <p:spPr>
          <a:xfrm>
            <a:off x="6910449" y="2738528"/>
            <a:ext cx="812985" cy="369332"/>
          </a:xfrm>
          <a:prstGeom prst="rect">
            <a:avLst/>
          </a:prstGeom>
          <a:noFill/>
        </p:spPr>
        <p:txBody>
          <a:bodyPr wrap="square" rtlCol="0">
            <a:spAutoFit/>
          </a:bodyPr>
          <a:lstStyle/>
          <a:p>
            <a:r>
              <a:rPr lang="en-US" altLang="zh-TW" dirty="0">
                <a:solidFill>
                  <a:srgbClr val="264653"/>
                </a:solidFill>
              </a:rPr>
              <a:t>http</a:t>
            </a:r>
            <a:endParaRPr lang="zh-TW" altLang="en-US" dirty="0">
              <a:solidFill>
                <a:srgbClr val="264653"/>
              </a:solidFill>
            </a:endParaRPr>
          </a:p>
        </p:txBody>
      </p:sp>
    </p:spTree>
    <p:extLst>
      <p:ext uri="{BB962C8B-B14F-4D97-AF65-F5344CB8AC3E}">
        <p14:creationId xmlns:p14="http://schemas.microsoft.com/office/powerpoint/2010/main" val="364950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3C0224-FAB4-42A8-8798-A43490D9BBAE}"/>
              </a:ext>
            </a:extLst>
          </p:cNvPr>
          <p:cNvSpPr>
            <a:spLocks noGrp="1"/>
          </p:cNvSpPr>
          <p:nvPr>
            <p:ph type="title"/>
          </p:nvPr>
        </p:nvSpPr>
        <p:spPr>
          <a:xfrm>
            <a:off x="0" y="-63374"/>
            <a:ext cx="12192000" cy="1271183"/>
          </a:xfrm>
        </p:spPr>
        <p:txBody>
          <a:bodyPr/>
          <a:lstStyle/>
          <a:p>
            <a:r>
              <a:rPr lang="zh-TW" altLang="en-US" dirty="0">
                <a:ea typeface="微軟正黑體" panose="020B0604030504040204" pitchFamily="34" charset="-120"/>
              </a:rPr>
              <a:t>自動餵食系統</a:t>
            </a:r>
          </a:p>
        </p:txBody>
      </p:sp>
      <p:cxnSp>
        <p:nvCxnSpPr>
          <p:cNvPr id="5" name="直線單箭頭接點 4">
            <a:extLst>
              <a:ext uri="{FF2B5EF4-FFF2-40B4-BE49-F238E27FC236}">
                <a16:creationId xmlns:a16="http://schemas.microsoft.com/office/drawing/2014/main" id="{3C5BDF21-09D0-45C2-9B9D-7EBA5EB91A62}"/>
              </a:ext>
            </a:extLst>
          </p:cNvPr>
          <p:cNvCxnSpPr>
            <a:cxnSpLocks/>
            <a:stCxn id="14" idx="4"/>
            <a:endCxn id="6" idx="0"/>
          </p:cNvCxnSpPr>
          <p:nvPr/>
        </p:nvCxnSpPr>
        <p:spPr>
          <a:xfrm>
            <a:off x="7699154" y="2222590"/>
            <a:ext cx="0" cy="325708"/>
          </a:xfrm>
          <a:prstGeom prst="straightConnector1">
            <a:avLst/>
          </a:prstGeom>
          <a:ln w="28575">
            <a:solidFill>
              <a:srgbClr val="264653"/>
            </a:solidFill>
            <a:tailEnd type="triangle"/>
          </a:ln>
        </p:spPr>
        <p:style>
          <a:lnRef idx="3">
            <a:schemeClr val="accent1"/>
          </a:lnRef>
          <a:fillRef idx="0">
            <a:schemeClr val="accent1"/>
          </a:fillRef>
          <a:effectRef idx="2">
            <a:schemeClr val="accent1"/>
          </a:effectRef>
          <a:fontRef idx="minor">
            <a:schemeClr val="tx1"/>
          </a:fontRef>
        </p:style>
      </p:cxnSp>
      <p:sp>
        <p:nvSpPr>
          <p:cNvPr id="6" name="菱形 5">
            <a:extLst>
              <a:ext uri="{FF2B5EF4-FFF2-40B4-BE49-F238E27FC236}">
                <a16:creationId xmlns:a16="http://schemas.microsoft.com/office/drawing/2014/main" id="{74806EF3-70DB-4E88-902D-31784FDAA62D}"/>
              </a:ext>
            </a:extLst>
          </p:cNvPr>
          <p:cNvSpPr/>
          <p:nvPr/>
        </p:nvSpPr>
        <p:spPr>
          <a:xfrm>
            <a:off x="6460912" y="2548298"/>
            <a:ext cx="2476484" cy="807720"/>
          </a:xfrm>
          <a:prstGeom prst="diamond">
            <a:avLst/>
          </a:prstGeom>
          <a:no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是否達到</a:t>
            </a:r>
          </a:p>
          <a:p>
            <a:pPr algn="ctr"/>
            <a:r>
              <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設定時間</a:t>
            </a:r>
          </a:p>
        </p:txBody>
      </p:sp>
      <p:cxnSp>
        <p:nvCxnSpPr>
          <p:cNvPr id="7" name="直線單箭頭接點 6">
            <a:extLst>
              <a:ext uri="{FF2B5EF4-FFF2-40B4-BE49-F238E27FC236}">
                <a16:creationId xmlns:a16="http://schemas.microsoft.com/office/drawing/2014/main" id="{9CCF6E47-16AC-4432-9CB3-A1A1C02085A1}"/>
              </a:ext>
            </a:extLst>
          </p:cNvPr>
          <p:cNvCxnSpPr>
            <a:cxnSpLocks/>
            <a:stCxn id="6" idx="1"/>
            <a:endCxn id="11" idx="3"/>
          </p:cNvCxnSpPr>
          <p:nvPr/>
        </p:nvCxnSpPr>
        <p:spPr>
          <a:xfrm flipH="1">
            <a:off x="5222670" y="2952158"/>
            <a:ext cx="1238242" cy="3812"/>
          </a:xfrm>
          <a:prstGeom prst="straightConnector1">
            <a:avLst/>
          </a:prstGeom>
          <a:ln w="28575">
            <a:solidFill>
              <a:srgbClr val="264653"/>
            </a:solidFill>
            <a:tailEnd type="triangle"/>
          </a:ln>
        </p:spPr>
        <p:style>
          <a:lnRef idx="3">
            <a:schemeClr val="accent1"/>
          </a:lnRef>
          <a:fillRef idx="0">
            <a:schemeClr val="accent1"/>
          </a:fillRef>
          <a:effectRef idx="2">
            <a:schemeClr val="accent1"/>
          </a:effectRef>
          <a:fontRef idx="minor">
            <a:schemeClr val="tx1"/>
          </a:fontRef>
        </p:style>
      </p:cxnSp>
      <p:sp>
        <p:nvSpPr>
          <p:cNvPr id="9" name="文字方塊 8">
            <a:extLst>
              <a:ext uri="{FF2B5EF4-FFF2-40B4-BE49-F238E27FC236}">
                <a16:creationId xmlns:a16="http://schemas.microsoft.com/office/drawing/2014/main" id="{460E0FB3-5546-4CE0-A4E4-95B2C3A0FD83}"/>
              </a:ext>
            </a:extLst>
          </p:cNvPr>
          <p:cNvSpPr txBox="1"/>
          <p:nvPr/>
        </p:nvSpPr>
        <p:spPr>
          <a:xfrm>
            <a:off x="5317428" y="2597654"/>
            <a:ext cx="796289" cy="369332"/>
          </a:xfrm>
          <a:prstGeom prst="rect">
            <a:avLst/>
          </a:prstGeom>
          <a:noFill/>
        </p:spPr>
        <p:txBody>
          <a:bodyPr wrap="square" rtlCol="0">
            <a:spAutoFit/>
          </a:bodyPr>
          <a:lstStyle/>
          <a:p>
            <a:r>
              <a:rPr lang="en-US" altLang="zh-TW"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Yes</a:t>
            </a:r>
            <a:endPar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10" name="文字方塊 9">
            <a:extLst>
              <a:ext uri="{FF2B5EF4-FFF2-40B4-BE49-F238E27FC236}">
                <a16:creationId xmlns:a16="http://schemas.microsoft.com/office/drawing/2014/main" id="{00C5E835-158F-41FD-A4AB-6D016C429447}"/>
              </a:ext>
            </a:extLst>
          </p:cNvPr>
          <p:cNvSpPr txBox="1"/>
          <p:nvPr/>
        </p:nvSpPr>
        <p:spPr>
          <a:xfrm>
            <a:off x="7756303" y="3497060"/>
            <a:ext cx="1127755" cy="369332"/>
          </a:xfrm>
          <a:prstGeom prst="rect">
            <a:avLst/>
          </a:prstGeom>
          <a:noFill/>
        </p:spPr>
        <p:txBody>
          <a:bodyPr wrap="square" rtlCol="0">
            <a:spAutoFit/>
          </a:bodyPr>
          <a:lstStyle/>
          <a:p>
            <a:r>
              <a:rPr lang="en-US" altLang="zh-TW"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No</a:t>
            </a:r>
            <a:endPar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11" name="矩形 10">
            <a:extLst>
              <a:ext uri="{FF2B5EF4-FFF2-40B4-BE49-F238E27FC236}">
                <a16:creationId xmlns:a16="http://schemas.microsoft.com/office/drawing/2014/main" id="{9518B982-C76E-4D45-8F02-AF4F61A614EA}"/>
              </a:ext>
            </a:extLst>
          </p:cNvPr>
          <p:cNvSpPr/>
          <p:nvPr/>
        </p:nvSpPr>
        <p:spPr>
          <a:xfrm>
            <a:off x="2746186" y="2548298"/>
            <a:ext cx="2476484" cy="815343"/>
          </a:xfrm>
          <a:prstGeom prst="rect">
            <a:avLst/>
          </a:prstGeom>
          <a:solidFill>
            <a:schemeClr val="tx2">
              <a:lumMod val="10000"/>
              <a:lumOff val="9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轉動伺服馬達，</a:t>
            </a:r>
          </a:p>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讓飼料掉落 </a:t>
            </a:r>
          </a:p>
        </p:txBody>
      </p:sp>
      <p:sp>
        <p:nvSpPr>
          <p:cNvPr id="13" name="文字方塊 12">
            <a:extLst>
              <a:ext uri="{FF2B5EF4-FFF2-40B4-BE49-F238E27FC236}">
                <a16:creationId xmlns:a16="http://schemas.microsoft.com/office/drawing/2014/main" id="{7544DEEF-AF9B-4E0F-8BDE-96A6428793BE}"/>
              </a:ext>
            </a:extLst>
          </p:cNvPr>
          <p:cNvSpPr txBox="1"/>
          <p:nvPr/>
        </p:nvSpPr>
        <p:spPr>
          <a:xfrm>
            <a:off x="930466" y="1627649"/>
            <a:ext cx="2696586" cy="461665"/>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流程圖</a:t>
            </a:r>
            <a:endParaRPr lang="en-US" altLang="zh-TW" sz="24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sp>
        <p:nvSpPr>
          <p:cNvPr id="14" name="橢圓 13">
            <a:extLst>
              <a:ext uri="{FF2B5EF4-FFF2-40B4-BE49-F238E27FC236}">
                <a16:creationId xmlns:a16="http://schemas.microsoft.com/office/drawing/2014/main" id="{4236C922-5203-454F-BE93-C1D3BE8B9963}"/>
              </a:ext>
            </a:extLst>
          </p:cNvPr>
          <p:cNvSpPr/>
          <p:nvPr/>
        </p:nvSpPr>
        <p:spPr>
          <a:xfrm>
            <a:off x="6803810" y="1541870"/>
            <a:ext cx="1790688" cy="680720"/>
          </a:xfrm>
          <a:prstGeom prst="ellipse">
            <a:avLst/>
          </a:prstGeom>
          <a:solidFill>
            <a:srgbClr val="C2E4CD"/>
          </a:solidFill>
          <a:ln w="25400">
            <a:solidFill>
              <a:srgbClr val="264653"/>
            </a:solidFill>
          </a:ln>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開始</a:t>
            </a:r>
          </a:p>
        </p:txBody>
      </p:sp>
      <p:sp>
        <p:nvSpPr>
          <p:cNvPr id="55" name="橢圓 54">
            <a:extLst>
              <a:ext uri="{FF2B5EF4-FFF2-40B4-BE49-F238E27FC236}">
                <a16:creationId xmlns:a16="http://schemas.microsoft.com/office/drawing/2014/main" id="{A35B8EA4-3E39-4FF0-A729-55D5E3533E4A}"/>
              </a:ext>
            </a:extLst>
          </p:cNvPr>
          <p:cNvSpPr/>
          <p:nvPr/>
        </p:nvSpPr>
        <p:spPr>
          <a:xfrm>
            <a:off x="8594498" y="5953807"/>
            <a:ext cx="1790688" cy="680720"/>
          </a:xfrm>
          <a:prstGeom prst="ellipse">
            <a:avLst/>
          </a:prstGeom>
          <a:solidFill>
            <a:srgbClr val="C2E4CD"/>
          </a:solidFill>
          <a:ln w="25400">
            <a:solidFill>
              <a:srgbClr val="264653"/>
            </a:solidFill>
          </a:ln>
        </p:spPr>
        <p:style>
          <a:lnRef idx="2">
            <a:schemeClr val="dk1"/>
          </a:lnRef>
          <a:fillRef idx="1">
            <a:schemeClr val="lt1"/>
          </a:fillRef>
          <a:effectRef idx="0">
            <a:schemeClr val="dk1"/>
          </a:effectRef>
          <a:fontRef idx="minor">
            <a:schemeClr val="dk1"/>
          </a:fontRef>
        </p:style>
        <p:txBody>
          <a:bodyPr rtlCol="0" anchor="ct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結束</a:t>
            </a:r>
          </a:p>
        </p:txBody>
      </p:sp>
      <p:cxnSp>
        <p:nvCxnSpPr>
          <p:cNvPr id="73" name="接點: 肘形 72">
            <a:extLst>
              <a:ext uri="{FF2B5EF4-FFF2-40B4-BE49-F238E27FC236}">
                <a16:creationId xmlns:a16="http://schemas.microsoft.com/office/drawing/2014/main" id="{F54CAAA8-DE6C-4B39-BB7C-B7A2ED4DCC28}"/>
              </a:ext>
            </a:extLst>
          </p:cNvPr>
          <p:cNvCxnSpPr>
            <a:cxnSpLocks/>
            <a:stCxn id="127" idx="3"/>
            <a:endCxn id="55" idx="2"/>
          </p:cNvCxnSpPr>
          <p:nvPr/>
        </p:nvCxnSpPr>
        <p:spPr>
          <a:xfrm flipV="1">
            <a:off x="7487969" y="6294167"/>
            <a:ext cx="1106529" cy="1"/>
          </a:xfrm>
          <a:prstGeom prst="bentConnector3">
            <a:avLst>
              <a:gd name="adj1" fmla="val 50000"/>
            </a:avLst>
          </a:prstGeom>
          <a:ln w="25400">
            <a:solidFill>
              <a:srgbClr val="264653"/>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接點: 肘形 116">
            <a:extLst>
              <a:ext uri="{FF2B5EF4-FFF2-40B4-BE49-F238E27FC236}">
                <a16:creationId xmlns:a16="http://schemas.microsoft.com/office/drawing/2014/main" id="{D77FC4D0-433F-4E46-B161-A20F28E0E279}"/>
              </a:ext>
            </a:extLst>
          </p:cNvPr>
          <p:cNvCxnSpPr>
            <a:cxnSpLocks/>
          </p:cNvCxnSpPr>
          <p:nvPr/>
        </p:nvCxnSpPr>
        <p:spPr>
          <a:xfrm rot="5400000" flipH="1" flipV="1">
            <a:off x="8116344" y="2542172"/>
            <a:ext cx="403860" cy="1238242"/>
          </a:xfrm>
          <a:prstGeom prst="bentConnector4">
            <a:avLst>
              <a:gd name="adj1" fmla="val -193448"/>
              <a:gd name="adj2" fmla="val 118462"/>
            </a:avLst>
          </a:prstGeom>
          <a:ln w="25400" cap="flat" cmpd="sng" algn="ctr">
            <a:solidFill>
              <a:srgbClr val="26465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7" name="矩形 126">
            <a:extLst>
              <a:ext uri="{FF2B5EF4-FFF2-40B4-BE49-F238E27FC236}">
                <a16:creationId xmlns:a16="http://schemas.microsoft.com/office/drawing/2014/main" id="{95A5305F-7E2F-4DC9-99DB-8C8147213ED6}"/>
              </a:ext>
            </a:extLst>
          </p:cNvPr>
          <p:cNvSpPr/>
          <p:nvPr/>
        </p:nvSpPr>
        <p:spPr>
          <a:xfrm>
            <a:off x="5011485" y="5976582"/>
            <a:ext cx="2476484" cy="635171"/>
          </a:xfrm>
          <a:prstGeom prst="rect">
            <a:avLst/>
          </a:prstGeom>
          <a:solidFill>
            <a:schemeClr val="tx2">
              <a:lumMod val="10000"/>
              <a:lumOff val="9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dirty="0" err="1">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ThingSpeak</a:t>
            </a:r>
            <a:endPar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cxnSp>
        <p:nvCxnSpPr>
          <p:cNvPr id="129" name="直線單箭頭接點 128">
            <a:extLst>
              <a:ext uri="{FF2B5EF4-FFF2-40B4-BE49-F238E27FC236}">
                <a16:creationId xmlns:a16="http://schemas.microsoft.com/office/drawing/2014/main" id="{72794662-4DEA-435B-B0DB-9BA1A2E8F7E8}"/>
              </a:ext>
            </a:extLst>
          </p:cNvPr>
          <p:cNvCxnSpPr>
            <a:cxnSpLocks/>
            <a:stCxn id="11" idx="2"/>
            <a:endCxn id="134" idx="0"/>
          </p:cNvCxnSpPr>
          <p:nvPr/>
        </p:nvCxnSpPr>
        <p:spPr>
          <a:xfrm>
            <a:off x="3984428" y="3363641"/>
            <a:ext cx="0" cy="356465"/>
          </a:xfrm>
          <a:prstGeom prst="straightConnector1">
            <a:avLst/>
          </a:prstGeom>
          <a:ln w="28575">
            <a:solidFill>
              <a:srgbClr val="264653"/>
            </a:solidFill>
            <a:tailEnd type="triangle"/>
          </a:ln>
        </p:spPr>
        <p:style>
          <a:lnRef idx="3">
            <a:schemeClr val="accent1"/>
          </a:lnRef>
          <a:fillRef idx="0">
            <a:schemeClr val="accent1"/>
          </a:fillRef>
          <a:effectRef idx="2">
            <a:schemeClr val="accent1"/>
          </a:effectRef>
          <a:fontRef idx="minor">
            <a:schemeClr val="tx1"/>
          </a:fontRef>
        </p:style>
      </p:cxnSp>
      <p:sp>
        <p:nvSpPr>
          <p:cNvPr id="134" name="矩形 133">
            <a:extLst>
              <a:ext uri="{FF2B5EF4-FFF2-40B4-BE49-F238E27FC236}">
                <a16:creationId xmlns:a16="http://schemas.microsoft.com/office/drawing/2014/main" id="{F57FD018-F4A4-4644-A886-987550DFEAEE}"/>
              </a:ext>
            </a:extLst>
          </p:cNvPr>
          <p:cNvSpPr/>
          <p:nvPr/>
        </p:nvSpPr>
        <p:spPr>
          <a:xfrm>
            <a:off x="2746186" y="3720106"/>
            <a:ext cx="2476484" cy="635171"/>
          </a:xfrm>
          <a:prstGeom prst="rect">
            <a:avLst/>
          </a:prstGeom>
          <a:solidFill>
            <a:schemeClr val="tx2">
              <a:lumMod val="10000"/>
              <a:lumOff val="9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秤重感測器</a:t>
            </a:r>
          </a:p>
        </p:txBody>
      </p:sp>
      <p:sp>
        <p:nvSpPr>
          <p:cNvPr id="152" name="矩形 151">
            <a:extLst>
              <a:ext uri="{FF2B5EF4-FFF2-40B4-BE49-F238E27FC236}">
                <a16:creationId xmlns:a16="http://schemas.microsoft.com/office/drawing/2014/main" id="{D2888A3B-016E-474D-AC29-C22B874BAA4C}"/>
              </a:ext>
            </a:extLst>
          </p:cNvPr>
          <p:cNvSpPr/>
          <p:nvPr/>
        </p:nvSpPr>
        <p:spPr>
          <a:xfrm>
            <a:off x="2746186" y="5007137"/>
            <a:ext cx="2476484" cy="635171"/>
          </a:xfrm>
          <a:prstGeom prst="rect">
            <a:avLst/>
          </a:prstGeom>
          <a:solidFill>
            <a:schemeClr val="tx2">
              <a:lumMod val="10000"/>
              <a:lumOff val="9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TW" altLang="en-US"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飼料桶</a:t>
            </a:r>
          </a:p>
        </p:txBody>
      </p:sp>
      <p:cxnSp>
        <p:nvCxnSpPr>
          <p:cNvPr id="30" name="直線單箭頭接點 29">
            <a:extLst>
              <a:ext uri="{FF2B5EF4-FFF2-40B4-BE49-F238E27FC236}">
                <a16:creationId xmlns:a16="http://schemas.microsoft.com/office/drawing/2014/main" id="{341B6B37-77F3-4444-BC2F-7926ED731B00}"/>
              </a:ext>
            </a:extLst>
          </p:cNvPr>
          <p:cNvCxnSpPr>
            <a:cxnSpLocks/>
            <a:stCxn id="134" idx="2"/>
            <a:endCxn id="152" idx="0"/>
          </p:cNvCxnSpPr>
          <p:nvPr/>
        </p:nvCxnSpPr>
        <p:spPr>
          <a:xfrm>
            <a:off x="3984428" y="4355277"/>
            <a:ext cx="0" cy="651860"/>
          </a:xfrm>
          <a:prstGeom prst="straightConnector1">
            <a:avLst/>
          </a:prstGeom>
          <a:ln w="28575">
            <a:solidFill>
              <a:srgbClr val="264653"/>
            </a:solidFill>
            <a:tailEnd type="triangle"/>
          </a:ln>
        </p:spPr>
        <p:style>
          <a:lnRef idx="3">
            <a:schemeClr val="accent1"/>
          </a:lnRef>
          <a:fillRef idx="0">
            <a:schemeClr val="accent1"/>
          </a:fillRef>
          <a:effectRef idx="2">
            <a:schemeClr val="accent1"/>
          </a:effectRef>
          <a:fontRef idx="minor">
            <a:schemeClr val="tx1"/>
          </a:fontRef>
        </p:style>
      </p:cxnSp>
      <p:cxnSp>
        <p:nvCxnSpPr>
          <p:cNvPr id="24" name="接點: 肘形 23">
            <a:extLst>
              <a:ext uri="{FF2B5EF4-FFF2-40B4-BE49-F238E27FC236}">
                <a16:creationId xmlns:a16="http://schemas.microsoft.com/office/drawing/2014/main" id="{1A372809-1304-4949-8910-133C5E700FB1}"/>
              </a:ext>
            </a:extLst>
          </p:cNvPr>
          <p:cNvCxnSpPr>
            <a:cxnSpLocks/>
            <a:stCxn id="152" idx="2"/>
            <a:endCxn id="127" idx="1"/>
          </p:cNvCxnSpPr>
          <p:nvPr/>
        </p:nvCxnSpPr>
        <p:spPr>
          <a:xfrm rot="16200000" flipH="1">
            <a:off x="4172026" y="5454709"/>
            <a:ext cx="651860" cy="1027057"/>
          </a:xfrm>
          <a:prstGeom prst="bentConnector2">
            <a:avLst/>
          </a:prstGeom>
          <a:ln w="28575">
            <a:solidFill>
              <a:srgbClr val="26475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339C6C0C-D511-4788-A4BD-32E1DEB6576C}"/>
              </a:ext>
            </a:extLst>
          </p:cNvPr>
          <p:cNvSpPr/>
          <p:nvPr/>
        </p:nvSpPr>
        <p:spPr>
          <a:xfrm>
            <a:off x="167524" y="3987101"/>
            <a:ext cx="1959541" cy="708637"/>
          </a:xfrm>
          <a:prstGeom prst="rect">
            <a:avLst/>
          </a:prstGeom>
          <a:solidFill>
            <a:schemeClr val="bg2">
              <a:lumMod val="20000"/>
              <a:lumOff val="80000"/>
            </a:schemeClr>
          </a:solidFill>
          <a:ln w="28575">
            <a:solidFill>
              <a:srgbClr val="26465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TW"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rPr>
              <a:t>Line Notify</a:t>
            </a:r>
            <a:endParaRPr lang="zh-TW" altLang="en-US" sz="1600" dirty="0">
              <a:solidFill>
                <a:srgbClr val="264653"/>
              </a:solidFill>
              <a:latin typeface="Courier New" panose="02070309020205020404" pitchFamily="49" charset="0"/>
              <a:ea typeface="微軟正黑體" panose="020B0604030504040204" pitchFamily="34" charset="-120"/>
              <a:cs typeface="Courier New" panose="02070309020205020404" pitchFamily="49" charset="0"/>
            </a:endParaRPr>
          </a:p>
        </p:txBody>
      </p:sp>
      <p:pic>
        <p:nvPicPr>
          <p:cNvPr id="58" name="圖形 57" descr="無線">
            <a:extLst>
              <a:ext uri="{FF2B5EF4-FFF2-40B4-BE49-F238E27FC236}">
                <a16:creationId xmlns:a16="http://schemas.microsoft.com/office/drawing/2014/main" id="{8BC45DDD-4010-4EB2-B08C-1EAFF4DC4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67591" y="3150434"/>
            <a:ext cx="411168" cy="411168"/>
          </a:xfrm>
          <a:prstGeom prst="rect">
            <a:avLst/>
          </a:prstGeom>
        </p:spPr>
      </p:pic>
      <p:cxnSp>
        <p:nvCxnSpPr>
          <p:cNvPr id="60" name="接點: 肘形 59">
            <a:extLst>
              <a:ext uri="{FF2B5EF4-FFF2-40B4-BE49-F238E27FC236}">
                <a16:creationId xmlns:a16="http://schemas.microsoft.com/office/drawing/2014/main" id="{E4834AB5-F803-4EDD-85F1-A145ADCBAF7E}"/>
              </a:ext>
            </a:extLst>
          </p:cNvPr>
          <p:cNvCxnSpPr>
            <a:cxnSpLocks/>
            <a:stCxn id="11" idx="1"/>
            <a:endCxn id="56" idx="3"/>
          </p:cNvCxnSpPr>
          <p:nvPr/>
        </p:nvCxnSpPr>
        <p:spPr>
          <a:xfrm rot="10800000" flipV="1">
            <a:off x="2127066" y="2955970"/>
            <a:ext cx="619121" cy="1385450"/>
          </a:xfrm>
          <a:prstGeom prst="bentConnector3">
            <a:avLst>
              <a:gd name="adj1" fmla="val 50000"/>
            </a:avLst>
          </a:prstGeom>
          <a:ln w="28575">
            <a:solidFill>
              <a:srgbClr val="264653"/>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投影片編號版面配置區 4">
            <a:extLst>
              <a:ext uri="{FF2B5EF4-FFF2-40B4-BE49-F238E27FC236}">
                <a16:creationId xmlns:a16="http://schemas.microsoft.com/office/drawing/2014/main" id="{2C078A0B-D6D4-4042-AD3B-E33AC3EC4598}"/>
              </a:ext>
            </a:extLst>
          </p:cNvPr>
          <p:cNvSpPr>
            <a:spLocks noGrp="1"/>
          </p:cNvSpPr>
          <p:nvPr>
            <p:ph type="sldNum" sz="quarter" idx="12"/>
          </p:nvPr>
        </p:nvSpPr>
        <p:spPr>
          <a:xfrm>
            <a:off x="8610600" y="6356350"/>
            <a:ext cx="2743200" cy="365125"/>
          </a:xfrm>
        </p:spPr>
        <p:txBody>
          <a:bodyPr/>
          <a:lstStyle/>
          <a:p>
            <a:fld id="{5EA166AC-9379-4365-A2CD-2E6008F4309C}" type="slidenum">
              <a:rPr lang="zh-TW" altLang="en-US" smtClean="0"/>
              <a:t>9</a:t>
            </a:fld>
            <a:endParaRPr lang="zh-TW" altLang="en-US"/>
          </a:p>
        </p:txBody>
      </p:sp>
    </p:spTree>
    <p:extLst>
      <p:ext uri="{BB962C8B-B14F-4D97-AF65-F5344CB8AC3E}">
        <p14:creationId xmlns:p14="http://schemas.microsoft.com/office/powerpoint/2010/main" val="200356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佈景主題">
  <a:themeElements>
    <a:clrScheme name="紅色">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10008</TotalTime>
  <Words>883</Words>
  <Application>Microsoft Office PowerPoint</Application>
  <PresentationFormat>寬螢幕</PresentationFormat>
  <Paragraphs>161</Paragraphs>
  <Slides>26</Slides>
  <Notes>9</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26</vt:i4>
      </vt:variant>
    </vt:vector>
  </HeadingPairs>
  <TitlesOfParts>
    <vt:vector size="34" baseType="lpstr">
      <vt:lpstr>微軟正黑體</vt:lpstr>
      <vt:lpstr>新細明體</vt:lpstr>
      <vt:lpstr>Arial</vt:lpstr>
      <vt:lpstr>Calibri</vt:lpstr>
      <vt:lpstr>Calibri Light</vt:lpstr>
      <vt:lpstr>Courier New</vt:lpstr>
      <vt:lpstr>Wingdings</vt:lpstr>
      <vt:lpstr>Office 佈景主題</vt:lpstr>
      <vt:lpstr>智能貓咪環境系統</vt:lpstr>
      <vt:lpstr>CONTENT</vt:lpstr>
      <vt:lpstr>計畫摘要</vt:lpstr>
      <vt:lpstr>計畫摘要</vt:lpstr>
      <vt:lpstr>提案目標</vt:lpstr>
      <vt:lpstr>提案目標</vt:lpstr>
      <vt:lpstr>實驗作法</vt:lpstr>
      <vt:lpstr>系統架構</vt:lpstr>
      <vt:lpstr>自動餵食系統</vt:lpstr>
      <vt:lpstr>自動餵食功能</vt:lpstr>
      <vt:lpstr>自動餵食功能</vt:lpstr>
      <vt:lpstr>溫濕度環境檢測</vt:lpstr>
      <vt:lpstr>溫濕度環境檢測</vt:lpstr>
      <vt:lpstr>溫濕度環境檢測</vt:lpstr>
      <vt:lpstr>貓咪監控</vt:lpstr>
      <vt:lpstr>貓咪監控</vt:lpstr>
      <vt:lpstr>貓咪監控</vt:lpstr>
      <vt:lpstr>實驗結果及分析</vt:lpstr>
      <vt:lpstr>網頁</vt:lpstr>
      <vt:lpstr>外網連線</vt:lpstr>
      <vt:lpstr>實驗結果</vt:lpstr>
      <vt:lpstr>結論</vt:lpstr>
      <vt:lpstr>結論</vt:lpstr>
      <vt:lpstr>參考資料</vt:lpstr>
      <vt:lpstr>參考資料</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MJ</cp:lastModifiedBy>
  <cp:revision>162</cp:revision>
  <dcterms:created xsi:type="dcterms:W3CDTF">2022-11-18T07:54:57Z</dcterms:created>
  <dcterms:modified xsi:type="dcterms:W3CDTF">2023-12-26T02:58:47Z</dcterms:modified>
</cp:coreProperties>
</file>